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37"/>
  </p:notesMasterIdLst>
  <p:sldIdLst>
    <p:sldId id="3264" r:id="rId4"/>
    <p:sldId id="2763" r:id="rId5"/>
    <p:sldId id="3236" r:id="rId6"/>
    <p:sldId id="3282" r:id="rId7"/>
    <p:sldId id="3269" r:id="rId8"/>
    <p:sldId id="2394" r:id="rId9"/>
    <p:sldId id="3180" r:id="rId10"/>
    <p:sldId id="3174" r:id="rId11"/>
    <p:sldId id="3244" r:id="rId12"/>
    <p:sldId id="3181" r:id="rId13"/>
    <p:sldId id="3271" r:id="rId14"/>
    <p:sldId id="3272" r:id="rId15"/>
    <p:sldId id="3292" r:id="rId16"/>
    <p:sldId id="3273" r:id="rId17"/>
    <p:sldId id="2395" r:id="rId18"/>
    <p:sldId id="3277" r:id="rId19"/>
    <p:sldId id="3116" r:id="rId20"/>
    <p:sldId id="3118" r:id="rId21"/>
    <p:sldId id="3178" r:id="rId22"/>
    <p:sldId id="3279" r:id="rId23"/>
    <p:sldId id="3278" r:id="rId24"/>
    <p:sldId id="2797" r:id="rId25"/>
    <p:sldId id="3297" r:id="rId26"/>
    <p:sldId id="3298" r:id="rId27"/>
    <p:sldId id="3238" r:id="rId28"/>
    <p:sldId id="3296" r:id="rId29"/>
    <p:sldId id="3300" r:id="rId30"/>
    <p:sldId id="3302" r:id="rId31"/>
    <p:sldId id="3301" r:id="rId32"/>
    <p:sldId id="3257" r:id="rId33"/>
    <p:sldId id="3069" r:id="rId34"/>
    <p:sldId id="3290" r:id="rId35"/>
    <p:sldId id="3267"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1033" autoAdjust="0"/>
  </p:normalViewPr>
  <p:slideViewPr>
    <p:cSldViewPr snapToGrid="0">
      <p:cViewPr>
        <p:scale>
          <a:sx n="50" d="100"/>
          <a:sy n="50" d="100"/>
        </p:scale>
        <p:origin x="7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474FC-3557-44FE-9622-3D707AE5029E}" type="datetimeFigureOut">
              <a:rPr lang="zh-TW" altLang="en-US" smtClean="0"/>
              <a:t>2024/2/23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71EBB-5702-4112-B43E-47A3A97D2AFD}" type="slidenum">
              <a:rPr lang="zh-TW" altLang="en-US" smtClean="0"/>
              <a:t>‹#›</a:t>
            </a:fld>
            <a:endParaRPr lang="zh-TW" altLang="en-US"/>
          </a:p>
        </p:txBody>
      </p:sp>
    </p:spTree>
    <p:extLst>
      <p:ext uri="{BB962C8B-B14F-4D97-AF65-F5344CB8AC3E}">
        <p14:creationId xmlns:p14="http://schemas.microsoft.com/office/powerpoint/2010/main" val="110460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4CA0A-9D65-8545-5DCC-55C37638DB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1C2C3FD-7928-8675-7768-0FC86CC983C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D9CD430-5340-7DF0-5B72-73D9FB49A6E1}"/>
              </a:ext>
            </a:extLst>
          </p:cNvPr>
          <p:cNvSpPr>
            <a:spLocks noGrp="1"/>
          </p:cNvSpPr>
          <p:nvPr>
            <p:ph type="body" idx="1"/>
          </p:nvPr>
        </p:nvSpPr>
        <p:spPr/>
        <p:txBody>
          <a:bodyPr/>
          <a:lstStyle/>
          <a:p>
            <a:r>
              <a:rPr lang="en-US" altLang="zh-TW" dirty="0"/>
              <a:t>9 x 6</a:t>
            </a:r>
          </a:p>
          <a:p>
            <a:endParaRPr lang="en-US" altLang="zh-TW" dirty="0"/>
          </a:p>
          <a:p>
            <a:r>
              <a:rPr lang="zh-TW" altLang="en-US" dirty="0"/>
              <a:t>介紹各種東西之間的關係</a:t>
            </a:r>
            <a:endParaRPr lang="en-US" altLang="zh-TW" dirty="0"/>
          </a:p>
          <a:p>
            <a:endParaRPr lang="en-US" altLang="zh-TW" dirty="0"/>
          </a:p>
          <a:p>
            <a:r>
              <a:rPr lang="zh-TW" altLang="en-US" dirty="0"/>
              <a:t>創造</a:t>
            </a:r>
            <a:endParaRPr lang="en-US" altLang="zh-TW" dirty="0"/>
          </a:p>
          <a:p>
            <a:endParaRPr lang="en-US" altLang="zh-TW" dirty="0"/>
          </a:p>
          <a:p>
            <a:r>
              <a:rPr lang="zh-TW" altLang="en-US" dirty="0"/>
              <a:t>通才</a:t>
            </a:r>
            <a:endParaRPr lang="en-US" altLang="zh-TW" dirty="0"/>
          </a:p>
          <a:p>
            <a:r>
              <a:rPr lang="zh-TW" altLang="en-US" dirty="0"/>
              <a:t>語言模型</a:t>
            </a:r>
            <a:endParaRPr lang="en-US" altLang="zh-TW" dirty="0"/>
          </a:p>
          <a:p>
            <a:endParaRPr lang="en-US" altLang="zh-TW" dirty="0"/>
          </a:p>
          <a:p>
            <a:r>
              <a:rPr lang="zh-TW" altLang="en-US" dirty="0"/>
              <a:t>影像</a:t>
            </a:r>
            <a:endParaRPr lang="en-US" altLang="zh-TW" dirty="0"/>
          </a:p>
          <a:p>
            <a:endParaRPr lang="en-US" altLang="zh-TW" dirty="0"/>
          </a:p>
          <a:p>
            <a:r>
              <a:rPr lang="zh-TW" altLang="en-US" dirty="0"/>
              <a:t>語音</a:t>
            </a:r>
            <a:endParaRPr lang="en-US" altLang="zh-TW" dirty="0"/>
          </a:p>
          <a:p>
            <a:endParaRPr lang="en-US" altLang="zh-TW" dirty="0"/>
          </a:p>
          <a:p>
            <a:endParaRPr lang="en-US" altLang="zh-TW" dirty="0"/>
          </a:p>
          <a:p>
            <a:r>
              <a:rPr lang="zh-TW" altLang="en-US" dirty="0"/>
              <a:t>怎麼用模型</a:t>
            </a:r>
            <a:endParaRPr lang="en-US" altLang="zh-TW" dirty="0"/>
          </a:p>
          <a:p>
            <a:r>
              <a:rPr lang="zh-TW" altLang="en-US" dirty="0"/>
              <a:t>怎麼打造自己的模型</a:t>
            </a:r>
            <a:endParaRPr lang="en-US" altLang="zh-TW" dirty="0"/>
          </a:p>
          <a:p>
            <a:r>
              <a:rPr lang="zh-TW" altLang="en-US" dirty="0"/>
              <a:t>其他議題</a:t>
            </a:r>
            <a:endParaRPr lang="en-US" altLang="zh-TW" dirty="0"/>
          </a:p>
          <a:p>
            <a:endParaRPr lang="en-US" altLang="zh-TW" dirty="0"/>
          </a:p>
          <a:p>
            <a:endParaRPr lang="en-US" altLang="zh-TW" dirty="0"/>
          </a:p>
          <a:p>
            <a:r>
              <a:rPr lang="en-US" altLang="zh-TW" dirty="0"/>
              <a:t>=====</a:t>
            </a:r>
          </a:p>
          <a:p>
            <a:r>
              <a:rPr lang="zh-TW" altLang="en-US" dirty="0"/>
              <a:t>生成是什麼</a:t>
            </a:r>
            <a:endParaRPr lang="en-US" altLang="zh-TW" dirty="0"/>
          </a:p>
          <a:p>
            <a:r>
              <a:rPr lang="zh-TW" altLang="en-US" dirty="0"/>
              <a:t>有條件的生成</a:t>
            </a:r>
            <a:endParaRPr lang="en-US" altLang="zh-TW" dirty="0"/>
          </a:p>
          <a:p>
            <a:r>
              <a:rPr lang="zh-TW" altLang="en-US" dirty="0"/>
              <a:t>舉例</a:t>
            </a:r>
            <a:endParaRPr lang="en-US" altLang="zh-TW" dirty="0"/>
          </a:p>
          <a:p>
            <a:r>
              <a:rPr lang="zh-TW" altLang="en-US" dirty="0"/>
              <a:t>怎麼讓機器可以具有「創造力」</a:t>
            </a:r>
            <a:endParaRPr lang="en-US" altLang="zh-TW" dirty="0"/>
          </a:p>
          <a:p>
            <a:r>
              <a:rPr lang="zh-TW" altLang="en-US" dirty="0"/>
              <a:t>如何讓機器變成「通才」</a:t>
            </a:r>
            <a:endParaRPr lang="en-US" altLang="zh-TW" dirty="0"/>
          </a:p>
          <a:p>
            <a:endParaRPr lang="en-US" altLang="zh-TW" dirty="0"/>
          </a:p>
          <a:p>
            <a:endParaRPr lang="en-US" altLang="zh-TW" dirty="0"/>
          </a:p>
        </p:txBody>
      </p:sp>
      <p:sp>
        <p:nvSpPr>
          <p:cNvPr id="4" name="投影片編號版面配置區 3">
            <a:extLst>
              <a:ext uri="{FF2B5EF4-FFF2-40B4-BE49-F238E27FC236}">
                <a16:creationId xmlns:a16="http://schemas.microsoft.com/office/drawing/2014/main" id="{2BC48609-F77D-1DDD-59B9-044B4D9940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E545F-8307-450E-9046-C9756AC53E3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08852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701D4-A212-7B77-0464-2AB195C39C1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F080DA-4AC5-DE50-C414-1C45CA984AB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93ECFBB-FBCC-2733-4BF8-225F6978C697}"/>
              </a:ext>
            </a:extLst>
          </p:cNvPr>
          <p:cNvSpPr>
            <a:spLocks noGrp="1"/>
          </p:cNvSpPr>
          <p:nvPr>
            <p:ph type="body" idx="1"/>
          </p:nvPr>
        </p:nvSpPr>
        <p:spPr/>
        <p:txBody>
          <a:bodyPr/>
          <a:lstStyle/>
          <a:p>
            <a:r>
              <a:rPr lang="zh-TW" altLang="en-US" dirty="0"/>
              <a:t>全面評估</a:t>
            </a:r>
            <a:endParaRPr lang="en-US" altLang="zh-TW" dirty="0"/>
          </a:p>
          <a:p>
            <a:r>
              <a:rPr lang="en-US" altLang="zh-TW" dirty="0"/>
              <a:t>https://www.greataiprompts.com/guide/jailbreak-chatgpt/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https://arxiv.org/abs/2310.02446</a:t>
            </a:r>
          </a:p>
          <a:p>
            <a:endParaRPr lang="zh-TW" altLang="en-US" dirty="0"/>
          </a:p>
        </p:txBody>
      </p:sp>
      <p:sp>
        <p:nvSpPr>
          <p:cNvPr id="4" name="投影片編號版面配置區 3">
            <a:extLst>
              <a:ext uri="{FF2B5EF4-FFF2-40B4-BE49-F238E27FC236}">
                <a16:creationId xmlns:a16="http://schemas.microsoft.com/office/drawing/2014/main" id="{592DB66E-CB6E-AEA4-4CF9-D87B138E1B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25DE9-1B42-493D-BB72-90DEFF8566C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3023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6B4F-21EF-EF7C-80AD-A12804FA908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68C3A09-2951-2743-5FA1-2CEED0E7CF0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435938A-0F05-30B3-C925-3D8CD3250F7B}"/>
              </a:ext>
            </a:extLst>
          </p:cNvPr>
          <p:cNvSpPr>
            <a:spLocks noGrp="1"/>
          </p:cNvSpPr>
          <p:nvPr>
            <p:ph type="body" idx="1"/>
          </p:nvPr>
        </p:nvSpPr>
        <p:spPr/>
        <p:txBody>
          <a:bodyPr/>
          <a:lstStyle/>
          <a:p>
            <a:r>
              <a:rPr lang="zh-TW" altLang="en-US" dirty="0"/>
              <a:t>作業名字</a:t>
            </a:r>
            <a:endParaRPr lang="en-US" altLang="zh-TW" dirty="0"/>
          </a:p>
          <a:p>
            <a:r>
              <a:rPr lang="zh-TW" altLang="en-US" dirty="0"/>
              <a:t>公告時間</a:t>
            </a:r>
            <a:endParaRPr lang="en-US" altLang="zh-TW" dirty="0"/>
          </a:p>
          <a:p>
            <a:r>
              <a:rPr lang="zh-TW" altLang="en-US" dirty="0"/>
              <a:t>執行程式</a:t>
            </a:r>
            <a:endParaRPr lang="en-US" altLang="zh-TW" dirty="0"/>
          </a:p>
          <a:p>
            <a:r>
              <a:rPr lang="zh-TW" altLang="en-US" dirty="0"/>
              <a:t>訓練模型</a:t>
            </a:r>
            <a:endParaRPr lang="en-US" altLang="zh-TW" dirty="0"/>
          </a:p>
          <a:p>
            <a:r>
              <a:rPr lang="zh-TW" altLang="en-US" dirty="0"/>
              <a:t>難度</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執行程式都是用 </a:t>
            </a:r>
            <a:r>
              <a:rPr lang="en-US" altLang="zh-TW" dirty="0" err="1"/>
              <a:t>Colab</a:t>
            </a:r>
            <a:endParaRPr lang="en-US" altLang="zh-TW" dirty="0"/>
          </a:p>
          <a:p>
            <a:r>
              <a:rPr lang="zh-TW" altLang="en-US" dirty="0"/>
              <a:t>截止時間就是兩週後</a:t>
            </a:r>
          </a:p>
        </p:txBody>
      </p:sp>
      <p:sp>
        <p:nvSpPr>
          <p:cNvPr id="4" name="投影片編號版面配置區 3">
            <a:extLst>
              <a:ext uri="{FF2B5EF4-FFF2-40B4-BE49-F238E27FC236}">
                <a16:creationId xmlns:a16="http://schemas.microsoft.com/office/drawing/2014/main" id="{302ABAC3-ACAC-EF21-CE76-0D80A8A6BF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E880E-8633-4FC3-BBE6-5D30D3FF4F2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1791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FA2B-CD05-F85B-991A-5DA5ABFA55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3C43E33-264E-8CB1-1C75-7C1C8F35097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C238694-725C-8FF3-5C7A-62702C4E28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如果你想知道 </a:t>
            </a:r>
            <a:r>
              <a:rPr lang="en-US" altLang="zh-TW" sz="1200" dirty="0">
                <a:latin typeface="微軟正黑體" panose="020B0604030504040204" pitchFamily="34" charset="-120"/>
                <a:ea typeface="微軟正黑體" panose="020B0604030504040204" pitchFamily="34" charset="-120"/>
              </a:rPr>
              <a:t>ChatGPT </a:t>
            </a:r>
            <a:r>
              <a:rPr lang="zh-TW" altLang="en-US" sz="1200" dirty="0">
                <a:latin typeface="微軟正黑體" panose="020B0604030504040204" pitchFamily="34" charset="-120"/>
                <a:ea typeface="微軟正黑體" panose="020B0604030504040204" pitchFamily="34" charset="-120"/>
              </a:rPr>
              <a:t>是怎麼來的</a:t>
            </a:r>
          </a:p>
          <a:p>
            <a:endParaRPr lang="zh-TW" altLang="en-US" dirty="0"/>
          </a:p>
        </p:txBody>
      </p:sp>
      <p:sp>
        <p:nvSpPr>
          <p:cNvPr id="4" name="投影片編號版面配置區 3">
            <a:extLst>
              <a:ext uri="{FF2B5EF4-FFF2-40B4-BE49-F238E27FC236}">
                <a16:creationId xmlns:a16="http://schemas.microsoft.com/office/drawing/2014/main" id="{CE3179D8-2D33-0573-0F4C-CD97CD2FC5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6055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Anthropic Claude</a:t>
            </a:r>
          </a:p>
          <a:p>
            <a:endParaRPr lang="en-US" altLang="zh-TW" dirty="0"/>
          </a:p>
          <a:p>
            <a:r>
              <a:rPr lang="en-US" altLang="zh-TW" dirty="0"/>
              <a:t>GPT 3.5, open AI, </a:t>
            </a:r>
          </a:p>
          <a:p>
            <a:r>
              <a:rPr lang="en-US" altLang="zh-TW" dirty="0"/>
              <a:t>GPT</a:t>
            </a:r>
            <a:r>
              <a:rPr lang="zh-TW" altLang="en-US" dirty="0"/>
              <a:t> </a:t>
            </a:r>
            <a:r>
              <a:rPr lang="en-US" altLang="zh-TW" dirty="0"/>
              <a:t>4, open AI, </a:t>
            </a:r>
            <a:r>
              <a:rPr lang="zh-TW" altLang="en-US" dirty="0"/>
              <a:t>可以讀文件檔，讀圖檔，畫圖，上網</a:t>
            </a:r>
            <a:r>
              <a:rPr lang="en-US" altLang="zh-TW" dirty="0"/>
              <a:t>. </a:t>
            </a:r>
            <a:r>
              <a:rPr lang="en-US" altLang="zh-TW" b="0" i="0" dirty="0">
                <a:solidFill>
                  <a:srgbClr val="676767"/>
                </a:solidFill>
                <a:effectLst/>
                <a:latin typeface="Söhne"/>
              </a:rPr>
              <a:t>USD $20/month</a:t>
            </a:r>
          </a:p>
          <a:p>
            <a:r>
              <a:rPr lang="en-US" altLang="zh-TW" dirty="0">
                <a:solidFill>
                  <a:srgbClr val="676767"/>
                </a:solidFill>
                <a:latin typeface="Söhne"/>
              </a:rPr>
              <a:t>Gemini, Google, </a:t>
            </a:r>
            <a:r>
              <a:rPr lang="zh-TW" altLang="en-US" dirty="0">
                <a:solidFill>
                  <a:srgbClr val="676767"/>
                </a:solidFill>
                <a:latin typeface="Söhne"/>
              </a:rPr>
              <a:t>上網</a:t>
            </a:r>
            <a:endParaRPr lang="en-US" altLang="zh-TW" dirty="0">
              <a:solidFill>
                <a:srgbClr val="676767"/>
              </a:solidFill>
              <a:latin typeface="Söhne"/>
            </a:endParaRPr>
          </a:p>
          <a:p>
            <a:r>
              <a:rPr lang="en-US" altLang="zh-TW" dirty="0"/>
              <a:t>Claude, </a:t>
            </a:r>
            <a:r>
              <a:rPr lang="en-US" altLang="zh-TW" b="0" i="0" dirty="0">
                <a:solidFill>
                  <a:srgbClr val="4D5156"/>
                </a:solidFill>
                <a:effectLst/>
                <a:latin typeface="arial" panose="020B0604020202020204" pitchFamily="34" charset="0"/>
              </a:rPr>
              <a:t>Anthropic, </a:t>
            </a:r>
            <a:r>
              <a:rPr lang="zh-TW" altLang="en-US" b="0" i="0" dirty="0">
                <a:solidFill>
                  <a:srgbClr val="4D5156"/>
                </a:solidFill>
                <a:effectLst/>
                <a:latin typeface="arial" panose="020B0604020202020204" pitchFamily="34" charset="0"/>
              </a:rPr>
              <a:t>可以讀文件檔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62288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介紹</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3209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不只是對話機器人 </a:t>
            </a:r>
            <a:r>
              <a:rPr lang="en-US" altLang="zh-TW" dirty="0"/>
              <a:t>-&gt; NONONO </a:t>
            </a:r>
          </a:p>
          <a:p>
            <a:r>
              <a:rPr lang="zh-TW" altLang="en-US" dirty="0"/>
              <a:t>也不是 </a:t>
            </a:r>
            <a:r>
              <a:rPr lang="en-US" altLang="zh-TW" dirty="0"/>
              <a:t>Google </a:t>
            </a:r>
          </a:p>
          <a:p>
            <a:r>
              <a:rPr lang="zh-TW" altLang="en-US" dirty="0"/>
              <a:t>他是個助理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3269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南方公園 </a:t>
            </a:r>
            <a:r>
              <a:rPr lang="en-US" altLang="zh-TW" b="0" i="0" dirty="0">
                <a:solidFill>
                  <a:srgbClr val="0F0F0F"/>
                </a:solidFill>
                <a:effectLst/>
                <a:latin typeface="Roboto" panose="02000000000000000000" pitchFamily="2" charset="0"/>
              </a:rPr>
              <a:t>Season 26 Episode 4</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742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EA4335"/>
                </a:solidFill>
                <a:effectLst/>
                <a:latin typeface="arial" panose="020B0604020202020204" pitchFamily="34" charset="0"/>
              </a:rPr>
              <a:t>Signal Processing Society</a:t>
            </a:r>
            <a:endParaRPr lang="zh-TW" altLang="en-US" dirty="0"/>
          </a:p>
        </p:txBody>
      </p:sp>
      <p:sp>
        <p:nvSpPr>
          <p:cNvPr id="4" name="投影片編號版面配置區 3"/>
          <p:cNvSpPr>
            <a:spLocks noGrp="1"/>
          </p:cNvSpPr>
          <p:nvPr>
            <p:ph type="sldNum" sz="quarter" idx="5"/>
          </p:nvPr>
        </p:nvSpPr>
        <p:spPr/>
        <p:txBody>
          <a:bodyPr/>
          <a:lstStyle/>
          <a:p>
            <a:fld id="{EBA71EBB-5702-4112-B43E-47A3A97D2AFD}" type="slidenum">
              <a:rPr lang="zh-TW" altLang="en-US" smtClean="0"/>
              <a:t>8</a:t>
            </a:fld>
            <a:endParaRPr lang="zh-TW" altLang="en-US"/>
          </a:p>
        </p:txBody>
      </p:sp>
    </p:spTree>
    <p:extLst>
      <p:ext uri="{BB962C8B-B14F-4D97-AF65-F5344CB8AC3E}">
        <p14:creationId xmlns:p14="http://schemas.microsoft.com/office/powerpoint/2010/main" val="3071830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37083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4783-CDF7-086B-9885-A7BE5FC31BC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35F83A0-AE52-45E8-FE6E-C7F410C98E3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6892CB-9B06-251E-5ED8-D761F9B539F2}"/>
              </a:ext>
            </a:extLst>
          </p:cNvPr>
          <p:cNvSpPr>
            <a:spLocks noGrp="1"/>
          </p:cNvSpPr>
          <p:nvPr>
            <p:ph type="body" idx="1"/>
          </p:nvPr>
        </p:nvSpPr>
        <p:spPr/>
        <p:txBody>
          <a:bodyPr/>
          <a:lstStyle/>
          <a:p>
            <a:pPr algn="l"/>
            <a:r>
              <a:rPr lang="en-US" altLang="zh-TW" b="1" i="0" cap="all" dirty="0">
                <a:solidFill>
                  <a:srgbClr val="353740"/>
                </a:solidFill>
                <a:effectLst/>
                <a:latin typeface="Söhne"/>
              </a:rPr>
              <a:t>SYSTEM</a:t>
            </a:r>
          </a:p>
          <a:p>
            <a:pPr algn="l"/>
            <a:r>
              <a:rPr lang="en-US" altLang="zh-TW" b="0" i="0" dirty="0">
                <a:solidFill>
                  <a:srgbClr val="353740"/>
                </a:solidFill>
                <a:effectLst/>
                <a:latin typeface="Söhne"/>
              </a:rPr>
              <a:t>You will be provided with a document delimited by triple quotes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Use the following format for to cite relevant passages ({"citation": …}). </a:t>
            </a:r>
          </a:p>
          <a:p>
            <a:pPr algn="l"/>
            <a:r>
              <a:rPr lang="en-US" altLang="zh-TW" b="1" i="0" cap="all" dirty="0">
                <a:solidFill>
                  <a:srgbClr val="353740"/>
                </a:solidFill>
                <a:effectLst/>
                <a:latin typeface="Söhne"/>
              </a:rPr>
              <a:t>USER</a:t>
            </a:r>
          </a:p>
          <a:p>
            <a:pPr algn="l"/>
            <a:r>
              <a:rPr lang="en-US" altLang="zh-TW" b="0" i="0" dirty="0">
                <a:solidFill>
                  <a:srgbClr val="353740"/>
                </a:solidFill>
                <a:effectLst/>
                <a:latin typeface="Söhne"/>
              </a:rPr>
              <a:t>"""&lt;insert document here&gt;""" Question: &lt;insert question here&gt;</a:t>
            </a:r>
          </a:p>
          <a:p>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8D98D2A1-E739-CAF9-6FE1-D9BA053210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114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509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35691-F42F-A809-B7E4-007FFD6269A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40CFDDA-EAC3-4080-4D93-A65027108C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D0AD517-DD75-D7DB-B7CB-2C7B1E3E6785}"/>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6AB13A1D-BE4C-EC2D-985E-093EB5D9106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594E8A6-5E75-1E3C-6941-160A5C5B64C9}"/>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42726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47264-F39F-7C4B-627C-434D41228FF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37909FD-0A0C-9218-2240-E4A49D9B63C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F878BC-184B-3BFB-A218-E5BE3C569800}"/>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16D0D806-4DBC-DC0A-9B86-0BE74939489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EE5CB1A-72A5-A41E-8B12-5DD959F03A2E}"/>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428486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C5402D-053F-2ED8-C066-D8FC74A0A83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6EB261B-18BE-FB59-7B05-7CA205A029D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454D1A3-CB05-14EF-859A-A9E6566280A2}"/>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A87D1D8E-99DB-CBAC-449F-8592BCBC8CB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EE1E5D9-3EEA-F1FF-1A51-0D54C0880ED6}"/>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2389687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170261-2C72-9F5A-342A-4BF9C1050C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177F631-1B3F-67F0-B57E-79D17159F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4E3ED0B-9F6E-FC50-BA60-3FC0B757BE33}"/>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DF95BDED-420E-555C-C86F-E1061A5A75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8D79E0-B587-02EA-C6D7-682EAC5B42F6}"/>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3326504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E85DCA-B578-B563-7556-6E78B37E4F3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94D8B8A-CCFD-C07D-F134-0B7BEB63730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8A1240-2AD9-BC94-14C9-5E73C13097E4}"/>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6FD4591A-F5C8-7413-062B-7A78A92F30F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626316-5F6F-B3B0-CD85-46FD6FBF2571}"/>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4086806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ACF624-C887-0358-FA7C-2B871A93439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40FD5A3-95EB-3457-7D51-E33F452688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4454613-EF7D-54C0-9CC6-D46985D428E4}"/>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13DCDF2A-B840-7092-72EE-4886C599D59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40E1F0-2578-CCC7-BFF1-C8E771CABFAD}"/>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232883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A2B93A-53AE-661A-CA4B-A7D5D8BB908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0C116FF-2FC8-7CBF-096B-A1E4685B507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C100AED-3020-59F6-8948-9EB758207C5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79F68F6-219C-E67F-4401-5E27E2A2AE0E}"/>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140EA058-56E2-CE90-7B48-149B1E800A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E5110A7-E4B4-3111-9626-3CB511BD68F4}"/>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157659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E28593-FE7B-B533-C9A4-650142166B9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378F7B8-9A30-3186-B125-A418DB2C0D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B763FD4-153E-D374-D508-103F9431F2B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B041894-D76A-93AB-790C-E0A5C508C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2F8F3DE-DA78-CCDA-DABA-D07394C16AF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7DCAF7D-495F-7D7D-967A-154EEDBB5D00}"/>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8" name="頁尾版面配置區 7">
            <a:extLst>
              <a:ext uri="{FF2B5EF4-FFF2-40B4-BE49-F238E27FC236}">
                <a16:creationId xmlns:a16="http://schemas.microsoft.com/office/drawing/2014/main" id="{44B4FBA6-ED29-9092-ABBB-E4BE8695566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AE776A2-48F7-706C-338E-CB8AA5076B00}"/>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4077751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FC1677-A4EE-4653-1130-0F52B78F347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0C3EB69-0E1D-D738-DE80-03347AD75CB9}"/>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4" name="頁尾版面配置區 3">
            <a:extLst>
              <a:ext uri="{FF2B5EF4-FFF2-40B4-BE49-F238E27FC236}">
                <a16:creationId xmlns:a16="http://schemas.microsoft.com/office/drawing/2014/main" id="{E8DBBFE2-0F8C-8EC7-7B0C-52F1FB61C22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A05A792-220A-E070-59E9-4247749973E0}"/>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3580325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28D06DB-8864-9B19-E8E4-E31B070216FB}"/>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3" name="頁尾版面配置區 2">
            <a:extLst>
              <a:ext uri="{FF2B5EF4-FFF2-40B4-BE49-F238E27FC236}">
                <a16:creationId xmlns:a16="http://schemas.microsoft.com/office/drawing/2014/main" id="{B73AA3AE-F0EE-F077-C2E7-479F6697942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D653E58-6F89-256A-0B9B-B4401EADBD4F}"/>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76776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432783-22A9-B6C4-6A59-8A0EFDA18CE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DF2DD12-A41C-8761-150A-2803A3921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D227338A-A0B4-5CE4-0C17-B76395E58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5B56A62-D7E7-6BA5-650C-670AFA19DB5F}"/>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F6302C6D-8F38-9EF6-1E2B-1322AB10E6C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5EE95C4-D02A-2630-668E-DA26AD8C65A4}"/>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341127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22E44-3549-8C90-D0A7-E6F55037134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F768175-BC7D-2418-FFFA-645BE00B0F5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65F385-A46A-64D1-5BBD-479BBD1D2659}"/>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903E64E4-D6ED-AC0D-7601-D1954C591D4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3B6441-CC4C-5903-6C8F-0A466D1A8858}"/>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810736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EE716F-8D34-ECDD-3493-4F8E30FB9FB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58A3A62-059D-20B0-B13C-476202BBAB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2F30905-BCE2-9E9F-FB86-1E432DC07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03CE5B-E208-DE66-9B7F-05E7FF7BB7E9}"/>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AB6AEB27-5D60-D669-54D0-430C2241F76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6829649-8808-33AD-B536-85047A456187}"/>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1202624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E716CF-C1B1-7AF5-88C4-CE55987604E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44AA570-D19B-FD00-CE61-48AADDAB149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06E3A8-F3D7-5347-C2C6-04E8C2444BD0}"/>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7259167C-8300-9089-B732-B749002038A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3C995E6-4A41-AF7B-27D7-084B2C8B3697}"/>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75051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27990FA-5DFB-3ED1-804D-88859803128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7B0593C-528A-21DC-256E-3B1A3FA60D6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6AB9BD5-9F88-008E-A500-6C3224FA6F92}"/>
              </a:ext>
            </a:extLst>
          </p:cNvPr>
          <p:cNvSpPr>
            <a:spLocks noGrp="1"/>
          </p:cNvSpPr>
          <p:nvPr>
            <p:ph type="dt" sz="half" idx="10"/>
          </p:nvPr>
        </p:nvSpPr>
        <p:spPr/>
        <p:txBody>
          <a:body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6EF2EC20-A883-D01E-77D7-5B3503AECED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554EC51-B23D-DD66-BB1E-08FD8A23D0A4}"/>
              </a:ext>
            </a:extLst>
          </p:cNvPr>
          <p:cNvSpPr>
            <a:spLocks noGrp="1"/>
          </p:cNvSpPr>
          <p:nvPr>
            <p:ph type="sldNum" sz="quarter" idx="12"/>
          </p:nvPr>
        </p:nvSpPr>
        <p:spPr/>
        <p:txBody>
          <a:body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2641911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155576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157758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08355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52735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1251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9259161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191289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78D94C-F3E5-4BF8-56C2-EB7844B9A4B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8BBA7E1-180A-3908-8B7B-0A02C9AAF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EBFC199-E3B6-A581-30D2-154BEF327D85}"/>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7C17E92F-5039-8259-DA9B-D3217D94AE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64BAE7-7A63-3D45-CD4C-9D65CED0A749}"/>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4374754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262175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1516062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366416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57863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99A3DA-971B-F298-796F-9C9F808FEB2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BF96DB5-6846-02C2-86A1-7FA4938FF9E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87D4361-B831-7BF2-AC91-FEEC12A21A2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0D7A4DF-29FD-BE28-566D-AD570137608B}"/>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9D097FC8-D320-0F5A-E274-5A5A65C042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034C52-128B-05AC-71BD-F1EC233E18CD}"/>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76020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5DB27-400B-360E-2DE4-9BB8CC8AF17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7E0A143-EFE2-504D-CCCA-01EBF9BD3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08F1265-82D0-714F-FF51-2F93DB482825}"/>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5E01D76-223D-A1F1-4D25-DE61284C13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0040099-37C1-894E-FC07-D41702E3264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BC4296D-AFD7-EB0E-8767-17939DBA2C94}"/>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8" name="頁尾版面配置區 7">
            <a:extLst>
              <a:ext uri="{FF2B5EF4-FFF2-40B4-BE49-F238E27FC236}">
                <a16:creationId xmlns:a16="http://schemas.microsoft.com/office/drawing/2014/main" id="{B8836DAC-07AD-0A38-CCB9-AB4BC032B63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95E2A26-F19C-B81D-AA5C-DF11DD6ECF17}"/>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10090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0F04C2-275A-748D-5FF7-96A45F69F1E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29302F5-93D0-C8DE-FB0C-772E5D8DF71C}"/>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4" name="頁尾版面配置區 3">
            <a:extLst>
              <a:ext uri="{FF2B5EF4-FFF2-40B4-BE49-F238E27FC236}">
                <a16:creationId xmlns:a16="http://schemas.microsoft.com/office/drawing/2014/main" id="{CF7F59BD-6747-B498-A3CA-A190B746DA6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AF70142-FC3F-59B7-7064-707EF150A3F6}"/>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35719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727395A-5116-B005-6869-13C9AAE06CB7}"/>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3" name="頁尾版面配置區 2">
            <a:extLst>
              <a:ext uri="{FF2B5EF4-FFF2-40B4-BE49-F238E27FC236}">
                <a16:creationId xmlns:a16="http://schemas.microsoft.com/office/drawing/2014/main" id="{EDD35541-2024-14C6-E617-10437DE8418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FA68622-482A-233A-C94A-27EE290FF7E0}"/>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240201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9BCE45-A4FC-1360-43B6-2067D19752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E685AC6-806F-6DE0-CC5E-4587E6E060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2F6FA14-3AE1-1F88-3F80-F7A27F9F0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F405B9D-C08A-78B1-7129-98017675A0A9}"/>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AB19A10E-4675-BC19-F744-DD16C71F3B7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319A133-EEA8-DC52-3E71-17AC8FF96C31}"/>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3118333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D11C12-262E-9FE2-CFC7-B2B9BEDAEEE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FA279A-FDA6-BD36-9CF1-AC486B6F5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6182A4D-2E94-9444-9E23-F889C7185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D082348-11D0-13BB-DB56-7E465E3DACDC}"/>
              </a:ext>
            </a:extLst>
          </p:cNvPr>
          <p:cNvSpPr>
            <a:spLocks noGrp="1"/>
          </p:cNvSpPr>
          <p:nvPr>
            <p:ph type="dt" sz="half" idx="10"/>
          </p:nvPr>
        </p:nvSpPr>
        <p:spPr/>
        <p:txBody>
          <a:bodyPr/>
          <a:lstStyle/>
          <a:p>
            <a:fld id="{0E0C8FDA-2815-470A-A7E9-0FE4F9AEFE0B}"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6336BC55-6B3B-2CF0-C781-9B2799A7916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CF1C77F-D72F-DA5E-B1E6-D239D7E37AC5}"/>
              </a:ext>
            </a:extLst>
          </p:cNvPr>
          <p:cNvSpPr>
            <a:spLocks noGrp="1"/>
          </p:cNvSpPr>
          <p:nvPr>
            <p:ph type="sldNum" sz="quarter" idx="12"/>
          </p:nvPr>
        </p:nvSpPr>
        <p:spPr/>
        <p:txBody>
          <a:body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16184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662CF3F-91F0-6FFF-1D7E-9E8CF05D5C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A4D918A-A6BB-A1B3-E21F-2CFCB87A22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C607416-951F-237B-9FED-B173417BBD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C8FDA-2815-470A-A7E9-0FE4F9AEFE0B}"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2622CCBA-BBF4-A63E-EB16-9480F3AA0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5057B28-DBDA-7ABC-AD33-43DD4A4C8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0187E6-E344-4EEB-B28F-458011C09EE7}" type="slidenum">
              <a:rPr lang="zh-TW" altLang="en-US" smtClean="0"/>
              <a:t>‹#›</a:t>
            </a:fld>
            <a:endParaRPr lang="zh-TW" altLang="en-US"/>
          </a:p>
        </p:txBody>
      </p:sp>
    </p:spTree>
    <p:extLst>
      <p:ext uri="{BB962C8B-B14F-4D97-AF65-F5344CB8AC3E}">
        <p14:creationId xmlns:p14="http://schemas.microsoft.com/office/powerpoint/2010/main" val="15709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DD21EFA-41EA-CB2C-3EBA-02AB49AF1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C6295F3-83DD-EA5A-A7AC-375C6F0BA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13CD0A7-2564-5B03-6D8C-4F7D713B6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42D189-30EF-4733-8050-F63008812FC1}"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AAE7F030-A2F1-197B-75EC-A1548FA61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8B08DDD-486A-0D00-2BA2-07D3D30B03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AAF896-6A13-4C91-8E8C-5436219B7421}" type="slidenum">
              <a:rPr lang="zh-TW" altLang="en-US" smtClean="0"/>
              <a:t>‹#›</a:t>
            </a:fld>
            <a:endParaRPr lang="zh-TW" altLang="en-US"/>
          </a:p>
        </p:txBody>
      </p:sp>
    </p:spTree>
    <p:extLst>
      <p:ext uri="{BB962C8B-B14F-4D97-AF65-F5344CB8AC3E}">
        <p14:creationId xmlns:p14="http://schemas.microsoft.com/office/powerpoint/2010/main" val="35599585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8F477-10EE-496D-83CC-39457AE0EF5B}" type="datetimeFigureOut">
              <a:rPr lang="zh-TW" altLang="en-US" smtClean="0"/>
              <a:t>2024/2/23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2522874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media" Target="../media/media4.mp4"/><Relationship Id="rId7"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72E25D3-5508-DC70-85FB-A63308ACEDA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藝術, 圓形, 對稱 的圖片&#10;&#10;自動產生的描述">
            <a:extLst>
              <a:ext uri="{FF2B5EF4-FFF2-40B4-BE49-F238E27FC236}">
                <a16:creationId xmlns:a16="http://schemas.microsoft.com/office/drawing/2014/main" id="{4C010144-5613-BAAA-3D31-E09A833AE3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0035" b="33715"/>
          <a:stretch/>
        </p:blipFill>
        <p:spPr>
          <a:xfrm>
            <a:off x="20" y="1"/>
            <a:ext cx="12191980" cy="6857999"/>
          </a:xfrm>
          <a:prstGeom prst="rect">
            <a:avLst/>
          </a:prstGeom>
        </p:spPr>
      </p:pic>
      <p:sp>
        <p:nvSpPr>
          <p:cNvPr id="2" name="標題 1">
            <a:extLst>
              <a:ext uri="{FF2B5EF4-FFF2-40B4-BE49-F238E27FC236}">
                <a16:creationId xmlns:a16="http://schemas.microsoft.com/office/drawing/2014/main" id="{C6174119-FE47-F813-A85E-054ABFB12026}"/>
              </a:ext>
            </a:extLst>
          </p:cNvPr>
          <p:cNvSpPr>
            <a:spLocks noGrp="1"/>
          </p:cNvSpPr>
          <p:nvPr>
            <p:ph type="ctrTitle"/>
          </p:nvPr>
        </p:nvSpPr>
        <p:spPr>
          <a:xfrm>
            <a:off x="1524000" y="1122362"/>
            <a:ext cx="9144000" cy="2900518"/>
          </a:xfrm>
        </p:spPr>
        <p:txBody>
          <a:bodyPr>
            <a:normAutofit/>
          </a:bodyPr>
          <a:lstStyle/>
          <a:p>
            <a:pPr lvl="0"/>
            <a:r>
              <a:rPr lang="zh-TW" altLang="en-US" b="1" dirty="0">
                <a:solidFill>
                  <a:srgbClr val="FFFFFF"/>
                </a:solidFill>
                <a:latin typeface="微軟正黑體" panose="020B0604030504040204" pitchFamily="34" charset="-120"/>
                <a:ea typeface="微軟正黑體" panose="020B0604030504040204" pitchFamily="34" charset="-120"/>
              </a:rPr>
              <a:t>今日的生成式人工智慧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厲害在哪裡</a:t>
            </a:r>
          </a:p>
        </p:txBody>
      </p:sp>
    </p:spTree>
    <p:extLst>
      <p:ext uri="{BB962C8B-B14F-4D97-AF65-F5344CB8AC3E}">
        <p14:creationId xmlns:p14="http://schemas.microsoft.com/office/powerpoint/2010/main" val="234030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EED9DC-8E22-EED0-841F-B08B4ECCB43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p>
        </p:txBody>
      </p:sp>
      <p:sp>
        <p:nvSpPr>
          <p:cNvPr id="3" name="內容版面配置區 2">
            <a:extLst>
              <a:ext uri="{FF2B5EF4-FFF2-40B4-BE49-F238E27FC236}">
                <a16:creationId xmlns:a16="http://schemas.microsoft.com/office/drawing/2014/main" id="{ED5F6EFD-B55F-F27B-D717-77DF18039E67}"/>
              </a:ext>
            </a:extLst>
          </p:cNvPr>
          <p:cNvSpPr>
            <a:spLocks noGrp="1"/>
          </p:cNvSpPr>
          <p:nvPr>
            <p:ph idx="1"/>
          </p:nvPr>
        </p:nvSpPr>
        <p:spPr/>
        <p:txBody>
          <a:bodyPr/>
          <a:lstStyle/>
          <a:p>
            <a:endParaRPr lang="en-US" altLang="zh-TW" dirty="0"/>
          </a:p>
          <a:p>
            <a:endParaRPr lang="en-US" altLang="zh-TW" dirty="0"/>
          </a:p>
        </p:txBody>
      </p:sp>
      <p:pic>
        <p:nvPicPr>
          <p:cNvPr id="7" name="圖片 6" descr="一張含有 文字, 字型, 筆跡, 印刷術 的圖片&#10;&#10;自動產生的描述">
            <a:extLst>
              <a:ext uri="{FF2B5EF4-FFF2-40B4-BE49-F238E27FC236}">
                <a16:creationId xmlns:a16="http://schemas.microsoft.com/office/drawing/2014/main" id="{E5E8140C-1816-A03B-DBFF-779BC41C8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889" y="1449430"/>
            <a:ext cx="8786221" cy="4504327"/>
          </a:xfrm>
          <a:prstGeom prst="rect">
            <a:avLst/>
          </a:prstGeom>
        </p:spPr>
      </p:pic>
      <p:sp>
        <p:nvSpPr>
          <p:cNvPr id="4" name="文字方塊 3">
            <a:extLst>
              <a:ext uri="{FF2B5EF4-FFF2-40B4-BE49-F238E27FC236}">
                <a16:creationId xmlns:a16="http://schemas.microsoft.com/office/drawing/2014/main" id="{279AA134-D7A4-6E3F-9225-91A39DB3C436}"/>
              </a:ext>
            </a:extLst>
          </p:cNvPr>
          <p:cNvSpPr txBox="1"/>
          <p:nvPr/>
        </p:nvSpPr>
        <p:spPr>
          <a:xfrm>
            <a:off x="5715000" y="6088694"/>
            <a:ext cx="6934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連這張文字雲都是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生成的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373244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0B4B74-7519-CC7B-7884-034113455A7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1AE6E37-9A1E-ABD1-581B-DE6683D2E0C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5D5919F-F5FE-0195-99AB-B454581DAC08}"/>
              </a:ext>
            </a:extLst>
          </p:cNvPr>
          <p:cNvPicPr>
            <a:picLocks noChangeAspect="1"/>
          </p:cNvPicPr>
          <p:nvPr/>
        </p:nvPicPr>
        <p:blipFill>
          <a:blip r:embed="rId2"/>
          <a:stretch>
            <a:fillRect/>
          </a:stretch>
        </p:blipFill>
        <p:spPr>
          <a:xfrm>
            <a:off x="1413984" y="320825"/>
            <a:ext cx="9364032" cy="6172050"/>
          </a:xfrm>
          <a:prstGeom prst="rect">
            <a:avLst/>
          </a:prstGeom>
        </p:spPr>
      </p:pic>
    </p:spTree>
    <p:extLst>
      <p:ext uri="{BB962C8B-B14F-4D97-AF65-F5344CB8AC3E}">
        <p14:creationId xmlns:p14="http://schemas.microsoft.com/office/powerpoint/2010/main" val="38755561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8D67E-F9B3-B018-7EE0-2ECCB3A76E6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B3FF080-E83F-EB70-BAAE-E90C1AC2AF8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D340102-A3FC-76E9-D369-142C22BE9CB2}"/>
              </a:ext>
            </a:extLst>
          </p:cNvPr>
          <p:cNvPicPr>
            <a:picLocks noChangeAspect="1"/>
          </p:cNvPicPr>
          <p:nvPr/>
        </p:nvPicPr>
        <p:blipFill>
          <a:blip r:embed="rId2"/>
          <a:stretch>
            <a:fillRect/>
          </a:stretch>
        </p:blipFill>
        <p:spPr>
          <a:xfrm>
            <a:off x="838199" y="209945"/>
            <a:ext cx="8970777" cy="5593696"/>
          </a:xfrm>
          <a:prstGeom prst="rect">
            <a:avLst/>
          </a:prstGeom>
        </p:spPr>
      </p:pic>
      <p:pic>
        <p:nvPicPr>
          <p:cNvPr id="7" name="圖片 6">
            <a:extLst>
              <a:ext uri="{FF2B5EF4-FFF2-40B4-BE49-F238E27FC236}">
                <a16:creationId xmlns:a16="http://schemas.microsoft.com/office/drawing/2014/main" id="{8E80BC18-5E35-71C5-239D-61505BA97E61}"/>
              </a:ext>
            </a:extLst>
          </p:cNvPr>
          <p:cNvPicPr>
            <a:picLocks noChangeAspect="1"/>
          </p:cNvPicPr>
          <p:nvPr/>
        </p:nvPicPr>
        <p:blipFill>
          <a:blip r:embed="rId3"/>
          <a:stretch>
            <a:fillRect/>
          </a:stretch>
        </p:blipFill>
        <p:spPr>
          <a:xfrm>
            <a:off x="4681083" y="2480747"/>
            <a:ext cx="7314269" cy="4167308"/>
          </a:xfrm>
          <a:prstGeom prst="rect">
            <a:avLst/>
          </a:prstGeom>
        </p:spPr>
      </p:pic>
      <p:sp>
        <p:nvSpPr>
          <p:cNvPr id="4" name="文字方塊 3">
            <a:extLst>
              <a:ext uri="{FF2B5EF4-FFF2-40B4-BE49-F238E27FC236}">
                <a16:creationId xmlns:a16="http://schemas.microsoft.com/office/drawing/2014/main" id="{6AE425B5-4008-0A3E-EAD5-7BAE595BCFF8}"/>
              </a:ext>
            </a:extLst>
          </p:cNvPr>
          <p:cNvSpPr txBox="1"/>
          <p:nvPr/>
        </p:nvSpPr>
        <p:spPr>
          <a:xfrm>
            <a:off x="967154" y="5817058"/>
            <a:ext cx="27607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會執行自己寫的程式</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2502556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392E0-B063-AD16-6B0E-09562605E0A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426F276-9004-61C7-871E-1F40CBFA5B1A}"/>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B55C684-C27E-E751-7BE2-EDBAD97F52BA}"/>
              </a:ext>
            </a:extLst>
          </p:cNvPr>
          <p:cNvPicPr>
            <a:picLocks noChangeAspect="1"/>
          </p:cNvPicPr>
          <p:nvPr/>
        </p:nvPicPr>
        <p:blipFill>
          <a:blip r:embed="rId2"/>
          <a:stretch>
            <a:fillRect/>
          </a:stretch>
        </p:blipFill>
        <p:spPr>
          <a:xfrm>
            <a:off x="602773" y="253203"/>
            <a:ext cx="9725351" cy="4222526"/>
          </a:xfrm>
          <a:prstGeom prst="rect">
            <a:avLst/>
          </a:prstGeom>
        </p:spPr>
      </p:pic>
      <p:cxnSp>
        <p:nvCxnSpPr>
          <p:cNvPr id="6" name="直線接點 5">
            <a:extLst>
              <a:ext uri="{FF2B5EF4-FFF2-40B4-BE49-F238E27FC236}">
                <a16:creationId xmlns:a16="http://schemas.microsoft.com/office/drawing/2014/main" id="{4F422986-AD21-2B93-5EF4-8B7C819DD672}"/>
              </a:ext>
            </a:extLst>
          </p:cNvPr>
          <p:cNvCxnSpPr/>
          <p:nvPr/>
        </p:nvCxnSpPr>
        <p:spPr>
          <a:xfrm flipH="1">
            <a:off x="4307441" y="2138766"/>
            <a:ext cx="35646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641477C1-C7C9-BC0E-2A1A-8389DF1D3C1B}"/>
              </a:ext>
            </a:extLst>
          </p:cNvPr>
          <p:cNvCxnSpPr>
            <a:cxnSpLocks/>
          </p:cNvCxnSpPr>
          <p:nvPr/>
        </p:nvCxnSpPr>
        <p:spPr>
          <a:xfrm flipH="1">
            <a:off x="5949961" y="3429000"/>
            <a:ext cx="425281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A10CC38-D04A-29AF-CB8E-F8F79024BFAF}"/>
              </a:ext>
            </a:extLst>
          </p:cNvPr>
          <p:cNvCxnSpPr>
            <a:cxnSpLocks/>
          </p:cNvCxnSpPr>
          <p:nvPr/>
        </p:nvCxnSpPr>
        <p:spPr>
          <a:xfrm flipH="1">
            <a:off x="1212630" y="3757863"/>
            <a:ext cx="66429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7" name="圖片 6">
            <a:extLst>
              <a:ext uri="{FF2B5EF4-FFF2-40B4-BE49-F238E27FC236}">
                <a16:creationId xmlns:a16="http://schemas.microsoft.com/office/drawing/2014/main" id="{06B1B34E-1E8A-FBEA-BBF5-1CE3FA0729A1}"/>
              </a:ext>
            </a:extLst>
          </p:cNvPr>
          <p:cNvPicPr>
            <a:picLocks noChangeAspect="1"/>
          </p:cNvPicPr>
          <p:nvPr/>
        </p:nvPicPr>
        <p:blipFill>
          <a:blip r:embed="rId3"/>
          <a:stretch>
            <a:fillRect/>
          </a:stretch>
        </p:blipFill>
        <p:spPr>
          <a:xfrm>
            <a:off x="2994745" y="1161161"/>
            <a:ext cx="8733485" cy="5443636"/>
          </a:xfrm>
          <a:prstGeom prst="rect">
            <a:avLst/>
          </a:prstGeom>
        </p:spPr>
      </p:pic>
      <p:cxnSp>
        <p:nvCxnSpPr>
          <p:cNvPr id="12" name="直線接點 11">
            <a:extLst>
              <a:ext uri="{FF2B5EF4-FFF2-40B4-BE49-F238E27FC236}">
                <a16:creationId xmlns:a16="http://schemas.microsoft.com/office/drawing/2014/main" id="{B762FDF7-F1D4-169C-6859-9889307F44AD}"/>
              </a:ext>
            </a:extLst>
          </p:cNvPr>
          <p:cNvCxnSpPr>
            <a:cxnSpLocks/>
          </p:cNvCxnSpPr>
          <p:nvPr/>
        </p:nvCxnSpPr>
        <p:spPr>
          <a:xfrm flipH="1">
            <a:off x="5115771" y="5891463"/>
            <a:ext cx="63703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D6BB2162-B889-1B26-A97F-787CB23EFA4F}"/>
              </a:ext>
            </a:extLst>
          </p:cNvPr>
          <p:cNvCxnSpPr>
            <a:cxnSpLocks/>
          </p:cNvCxnSpPr>
          <p:nvPr/>
        </p:nvCxnSpPr>
        <p:spPr>
          <a:xfrm flipH="1">
            <a:off x="3078559" y="6176963"/>
            <a:ext cx="2037212"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2972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ACBFD9-D8F2-8B1A-1C18-066C87AFBB34}"/>
              </a:ext>
            </a:extLst>
          </p:cNvPr>
          <p:cNvSpPr>
            <a:spLocks noGrp="1"/>
          </p:cNvSpPr>
          <p:nvPr>
            <p:ph type="title"/>
          </p:nvPr>
        </p:nvSpPr>
        <p:spPr>
          <a:xfrm>
            <a:off x="2860431" y="365127"/>
            <a:ext cx="10515600" cy="1325563"/>
          </a:xfrm>
        </p:spPr>
        <p:txBody>
          <a:bodyPr/>
          <a:lstStyle/>
          <a:p>
            <a:endParaRPr lang="zh-TW" altLang="en-US"/>
          </a:p>
        </p:txBody>
      </p:sp>
      <p:pic>
        <p:nvPicPr>
          <p:cNvPr id="5" name="圖片 4">
            <a:extLst>
              <a:ext uri="{FF2B5EF4-FFF2-40B4-BE49-F238E27FC236}">
                <a16:creationId xmlns:a16="http://schemas.microsoft.com/office/drawing/2014/main" id="{D05B3DB1-E829-8CDD-A841-E8BDF02FAE90}"/>
              </a:ext>
            </a:extLst>
          </p:cNvPr>
          <p:cNvPicPr>
            <a:picLocks noChangeAspect="1"/>
          </p:cNvPicPr>
          <p:nvPr/>
        </p:nvPicPr>
        <p:blipFill>
          <a:blip r:embed="rId2"/>
          <a:stretch>
            <a:fillRect/>
          </a:stretch>
        </p:blipFill>
        <p:spPr>
          <a:xfrm>
            <a:off x="2703493" y="183320"/>
            <a:ext cx="9171865" cy="1734853"/>
          </a:xfrm>
          <a:prstGeom prst="rect">
            <a:avLst/>
          </a:prstGeom>
        </p:spPr>
      </p:pic>
      <p:pic>
        <p:nvPicPr>
          <p:cNvPr id="7" name="圖片 6">
            <a:extLst>
              <a:ext uri="{FF2B5EF4-FFF2-40B4-BE49-F238E27FC236}">
                <a16:creationId xmlns:a16="http://schemas.microsoft.com/office/drawing/2014/main" id="{E364D337-E71D-4639-9201-3A2AA4423818}"/>
              </a:ext>
            </a:extLst>
          </p:cNvPr>
          <p:cNvPicPr>
            <a:picLocks noChangeAspect="1"/>
          </p:cNvPicPr>
          <p:nvPr/>
        </p:nvPicPr>
        <p:blipFill>
          <a:blip r:embed="rId3"/>
          <a:stretch>
            <a:fillRect/>
          </a:stretch>
        </p:blipFill>
        <p:spPr>
          <a:xfrm>
            <a:off x="1110470" y="2053108"/>
            <a:ext cx="7940224" cy="4348218"/>
          </a:xfrm>
          <a:prstGeom prst="rect">
            <a:avLst/>
          </a:prstGeom>
        </p:spPr>
      </p:pic>
      <p:cxnSp>
        <p:nvCxnSpPr>
          <p:cNvPr id="6" name="直線接點 5">
            <a:extLst>
              <a:ext uri="{FF2B5EF4-FFF2-40B4-BE49-F238E27FC236}">
                <a16:creationId xmlns:a16="http://schemas.microsoft.com/office/drawing/2014/main" id="{947EE47D-9287-0F6D-47FC-9FA6C37D486B}"/>
              </a:ext>
            </a:extLst>
          </p:cNvPr>
          <p:cNvCxnSpPr/>
          <p:nvPr/>
        </p:nvCxnSpPr>
        <p:spPr>
          <a:xfrm>
            <a:off x="11072925" y="1582059"/>
            <a:ext cx="543249"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F067133B-A609-B41C-F09C-7FDD19C4DE1F}"/>
              </a:ext>
            </a:extLst>
          </p:cNvPr>
          <p:cNvCxnSpPr>
            <a:cxnSpLocks/>
          </p:cNvCxnSpPr>
          <p:nvPr/>
        </p:nvCxnSpPr>
        <p:spPr>
          <a:xfrm>
            <a:off x="3329554" y="1876427"/>
            <a:ext cx="1087534"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C39621A1-9858-3BBE-B5A4-562F493A167C}"/>
              </a:ext>
            </a:extLst>
          </p:cNvPr>
          <p:cNvSpPr txBox="1"/>
          <p:nvPr/>
        </p:nvSpPr>
        <p:spPr>
          <a:xfrm>
            <a:off x="6889506" y="662700"/>
            <a:ext cx="32575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給一個中文字</a:t>
            </a:r>
            <a:r>
              <a:rPr lang="zh-TW" altLang="en-US" sz="2400" dirty="0">
                <a:solidFill>
                  <a:prstClr val="black"/>
                </a:solidFill>
                <a:latin typeface="微軟正黑體" panose="020B0604030504040204" pitchFamily="34" charset="-120"/>
                <a:ea typeface="微軟正黑體" panose="020B0604030504040204" pitchFamily="34" charset="-120"/>
              </a:rPr>
              <a:t>體</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檔</a:t>
            </a:r>
          </a:p>
        </p:txBody>
      </p:sp>
      <p:sp>
        <p:nvSpPr>
          <p:cNvPr id="12" name="箭號: 向右 11">
            <a:extLst>
              <a:ext uri="{FF2B5EF4-FFF2-40B4-BE49-F238E27FC236}">
                <a16:creationId xmlns:a16="http://schemas.microsoft.com/office/drawing/2014/main" id="{F83B6BBA-1F55-18B2-5E4B-3295FCA02A1A}"/>
              </a:ext>
            </a:extLst>
          </p:cNvPr>
          <p:cNvSpPr/>
          <p:nvPr/>
        </p:nvSpPr>
        <p:spPr>
          <a:xfrm flipH="1">
            <a:off x="6394206" y="716408"/>
            <a:ext cx="495300" cy="3467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13" name="直線接點 12">
            <a:extLst>
              <a:ext uri="{FF2B5EF4-FFF2-40B4-BE49-F238E27FC236}">
                <a16:creationId xmlns:a16="http://schemas.microsoft.com/office/drawing/2014/main" id="{125A6586-B144-1EBA-F400-7D115981052E}"/>
              </a:ext>
            </a:extLst>
          </p:cNvPr>
          <p:cNvCxnSpPr>
            <a:cxnSpLocks/>
          </p:cNvCxnSpPr>
          <p:nvPr/>
        </p:nvCxnSpPr>
        <p:spPr>
          <a:xfrm>
            <a:off x="1307841" y="5131356"/>
            <a:ext cx="4565421"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圖片 8">
            <a:extLst>
              <a:ext uri="{FF2B5EF4-FFF2-40B4-BE49-F238E27FC236}">
                <a16:creationId xmlns:a16="http://schemas.microsoft.com/office/drawing/2014/main" id="{3403CD9E-533C-E501-14CC-85D7776A1632}"/>
              </a:ext>
            </a:extLst>
          </p:cNvPr>
          <p:cNvPicPr>
            <a:picLocks noChangeAspect="1"/>
          </p:cNvPicPr>
          <p:nvPr/>
        </p:nvPicPr>
        <p:blipFill>
          <a:blip r:embed="rId4"/>
          <a:stretch>
            <a:fillRect/>
          </a:stretch>
        </p:blipFill>
        <p:spPr>
          <a:xfrm>
            <a:off x="4207523" y="2798989"/>
            <a:ext cx="7834603" cy="3875691"/>
          </a:xfrm>
          <a:prstGeom prst="rect">
            <a:avLst/>
          </a:prstGeom>
        </p:spPr>
      </p:pic>
      <p:sp>
        <p:nvSpPr>
          <p:cNvPr id="3" name="文字方塊 2">
            <a:extLst>
              <a:ext uri="{FF2B5EF4-FFF2-40B4-BE49-F238E27FC236}">
                <a16:creationId xmlns:a16="http://schemas.microsoft.com/office/drawing/2014/main" id="{C3F18059-173A-EB71-A72F-44401153748A}"/>
              </a:ext>
            </a:extLst>
          </p:cNvPr>
          <p:cNvSpPr txBox="1"/>
          <p:nvPr/>
        </p:nvSpPr>
        <p:spPr>
          <a:xfrm>
            <a:off x="575826" y="647311"/>
            <a:ext cx="190426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 </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可以上傳檔案</a:t>
            </a:r>
          </a:p>
        </p:txBody>
      </p:sp>
    </p:spTree>
    <p:extLst>
      <p:ext uri="{BB962C8B-B14F-4D97-AF65-F5344CB8AC3E}">
        <p14:creationId xmlns:p14="http://schemas.microsoft.com/office/powerpoint/2010/main" val="3311747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8674C-161D-53D1-D8ED-3AA9B567EA7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sp>
        <p:nvSpPr>
          <p:cNvPr id="3" name="內容版面配置區 2">
            <a:extLst>
              <a:ext uri="{FF2B5EF4-FFF2-40B4-BE49-F238E27FC236}">
                <a16:creationId xmlns:a16="http://schemas.microsoft.com/office/drawing/2014/main" id="{948A067F-65C8-AC7F-9D9F-40C92FC970B5}"/>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過年的是不是收到很多長輩圖賀卡呢？</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p>
        </p:txBody>
      </p:sp>
      <p:pic>
        <p:nvPicPr>
          <p:cNvPr id="5" name="圖片 4" descr="一張含有 藝術, 油畫, 檯燈 的圖片&#10;&#10;自動產生的描述">
            <a:extLst>
              <a:ext uri="{FF2B5EF4-FFF2-40B4-BE49-F238E27FC236}">
                <a16:creationId xmlns:a16="http://schemas.microsoft.com/office/drawing/2014/main" id="{5DD38ED4-AA60-B85F-CA43-51D336E6B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96" y="2562408"/>
            <a:ext cx="3614555" cy="3614555"/>
          </a:xfrm>
          <a:prstGeom prst="rect">
            <a:avLst/>
          </a:prstGeom>
        </p:spPr>
      </p:pic>
      <p:pic>
        <p:nvPicPr>
          <p:cNvPr id="7" name="圖片 6" descr="一張含有 油畫, 花, 藝術 的圖片&#10;&#10;自動產生的描述">
            <a:extLst>
              <a:ext uri="{FF2B5EF4-FFF2-40B4-BE49-F238E27FC236}">
                <a16:creationId xmlns:a16="http://schemas.microsoft.com/office/drawing/2014/main" id="{6D21815D-FE9B-C674-1322-32E379DE0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1113" y="2562408"/>
            <a:ext cx="3614554" cy="3614554"/>
          </a:xfrm>
          <a:prstGeom prst="rect">
            <a:avLst/>
          </a:prstGeom>
        </p:spPr>
      </p:pic>
      <p:pic>
        <p:nvPicPr>
          <p:cNvPr id="9" name="圖片 8" descr="一張含有 礁, 藝術, 分形藝術, 迷幻藝術 的圖片&#10;&#10;自動產生的描述">
            <a:extLst>
              <a:ext uri="{FF2B5EF4-FFF2-40B4-BE49-F238E27FC236}">
                <a16:creationId xmlns:a16="http://schemas.microsoft.com/office/drawing/2014/main" id="{3B7BC869-4BB3-6DAF-AFF4-E182A0B1D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4205" y="2562408"/>
            <a:ext cx="3614554" cy="3614554"/>
          </a:xfrm>
          <a:prstGeom prst="rect">
            <a:avLst/>
          </a:prstGeom>
        </p:spPr>
      </p:pic>
    </p:spTree>
    <p:extLst>
      <p:ext uri="{BB962C8B-B14F-4D97-AF65-F5344CB8AC3E}">
        <p14:creationId xmlns:p14="http://schemas.microsoft.com/office/powerpoint/2010/main" val="5146907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1B26-0114-22A8-7F24-750894480C3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pic>
        <p:nvPicPr>
          <p:cNvPr id="7" name="內容版面配置區 6" descr="一張含有 藝術, 文字, 油畫 的圖片&#10;&#10;自動產生的描述">
            <a:extLst>
              <a:ext uri="{FF2B5EF4-FFF2-40B4-BE49-F238E27FC236}">
                <a16:creationId xmlns:a16="http://schemas.microsoft.com/office/drawing/2014/main" id="{7E0102FC-7BBE-AFE0-4359-9A2BE25C06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5544" y="1690688"/>
            <a:ext cx="4636912" cy="4636912"/>
          </a:xfrm>
        </p:spPr>
      </p:pic>
      <p:pic>
        <p:nvPicPr>
          <p:cNvPr id="5" name="圖片 4">
            <a:extLst>
              <a:ext uri="{FF2B5EF4-FFF2-40B4-BE49-F238E27FC236}">
                <a16:creationId xmlns:a16="http://schemas.microsoft.com/office/drawing/2014/main" id="{F4D8F9D4-A8B1-AB5D-BCBF-34F3F5934015}"/>
              </a:ext>
            </a:extLst>
          </p:cNvPr>
          <p:cNvPicPr>
            <a:picLocks noChangeAspect="1"/>
          </p:cNvPicPr>
          <p:nvPr/>
        </p:nvPicPr>
        <p:blipFill>
          <a:blip r:embed="rId3"/>
          <a:stretch>
            <a:fillRect/>
          </a:stretch>
        </p:blipFill>
        <p:spPr>
          <a:xfrm>
            <a:off x="838200" y="1866534"/>
            <a:ext cx="5493293" cy="1094605"/>
          </a:xfrm>
          <a:prstGeom prst="rect">
            <a:avLst/>
          </a:prstGeom>
        </p:spPr>
      </p:pic>
      <p:cxnSp>
        <p:nvCxnSpPr>
          <p:cNvPr id="4" name="直線接點 3">
            <a:extLst>
              <a:ext uri="{FF2B5EF4-FFF2-40B4-BE49-F238E27FC236}">
                <a16:creationId xmlns:a16="http://schemas.microsoft.com/office/drawing/2014/main" id="{62E1AE92-FBB1-F613-305A-A4AF443D289B}"/>
              </a:ext>
            </a:extLst>
          </p:cNvPr>
          <p:cNvCxnSpPr/>
          <p:nvPr/>
        </p:nvCxnSpPr>
        <p:spPr>
          <a:xfrm>
            <a:off x="3692769" y="2831123"/>
            <a:ext cx="2403231"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944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8D957-02D8-89BA-F0D1-F3FA3CBDB56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EC5E5E-4CFE-7296-BD8E-75F74EF9C7A6}"/>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sp>
        <p:nvSpPr>
          <p:cNvPr id="3" name="內容版面配置區 2">
            <a:extLst>
              <a:ext uri="{FF2B5EF4-FFF2-40B4-BE49-F238E27FC236}">
                <a16:creationId xmlns:a16="http://schemas.microsoft.com/office/drawing/2014/main" id="{D624525C-AC56-8FAA-88DF-ED6DF29CCF4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839F1D32-B0EF-B485-962D-1A5C29301DEE}"/>
              </a:ext>
            </a:extLst>
          </p:cNvPr>
          <p:cNvPicPr>
            <a:picLocks noChangeAspect="1"/>
          </p:cNvPicPr>
          <p:nvPr/>
        </p:nvPicPr>
        <p:blipFill>
          <a:blip r:embed="rId2"/>
          <a:stretch>
            <a:fillRect/>
          </a:stretch>
        </p:blipFill>
        <p:spPr>
          <a:xfrm>
            <a:off x="534585" y="1598154"/>
            <a:ext cx="9077175" cy="4806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2FB499B7-1112-363A-DD6F-04A8F4C931C1}"/>
              </a:ext>
            </a:extLst>
          </p:cNvPr>
          <p:cNvPicPr>
            <a:picLocks noChangeAspect="1"/>
          </p:cNvPicPr>
          <p:nvPr/>
        </p:nvPicPr>
        <p:blipFill>
          <a:blip r:embed="rId3"/>
          <a:stretch>
            <a:fillRect/>
          </a:stretch>
        </p:blipFill>
        <p:spPr>
          <a:xfrm>
            <a:off x="2369574" y="2524132"/>
            <a:ext cx="9287841" cy="5471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a:extLst>
              <a:ext uri="{FF2B5EF4-FFF2-40B4-BE49-F238E27FC236}">
                <a16:creationId xmlns:a16="http://schemas.microsoft.com/office/drawing/2014/main" id="{C32CD9D6-CAB0-2558-64B0-CF925D3D8991}"/>
              </a:ext>
            </a:extLst>
          </p:cNvPr>
          <p:cNvSpPr txBox="1"/>
          <p:nvPr/>
        </p:nvSpPr>
        <p:spPr>
          <a:xfrm>
            <a:off x="7013494" y="365125"/>
            <a:ext cx="400026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當作搜尋引擎來用</a:t>
            </a:r>
            <a:r>
              <a:rPr lang="en-US" altLang="zh-TW" sz="2800" dirty="0">
                <a:latin typeface="微軟正黑體" panose="020B0604030504040204" pitchFamily="34" charset="-120"/>
                <a:ea typeface="微軟正黑體" panose="020B0604030504040204" pitchFamily="34" charset="-120"/>
              </a:rPr>
              <a:t>???</a:t>
            </a:r>
            <a:endParaRPr lang="zh-TW" altLang="en-US" sz="2800" dirty="0"/>
          </a:p>
        </p:txBody>
      </p:sp>
      <p:pic>
        <p:nvPicPr>
          <p:cNvPr id="1026" name="Picture 2">
            <a:extLst>
              <a:ext uri="{FF2B5EF4-FFF2-40B4-BE49-F238E27FC236}">
                <a16:creationId xmlns:a16="http://schemas.microsoft.com/office/drawing/2014/main" id="{8C7EF3EE-011C-5336-A0A9-DE1814473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8117" y="249091"/>
            <a:ext cx="639254" cy="63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631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5BA23-AE67-D687-B471-FDD164C3BBE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0BE80A-70B9-4380-B68A-7BC9B0505FE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pic>
        <p:nvPicPr>
          <p:cNvPr id="5" name="圖片 4">
            <a:extLst>
              <a:ext uri="{FF2B5EF4-FFF2-40B4-BE49-F238E27FC236}">
                <a16:creationId xmlns:a16="http://schemas.microsoft.com/office/drawing/2014/main" id="{0CB7C93A-1D9D-60FD-EACA-D97758731D85}"/>
              </a:ext>
            </a:extLst>
          </p:cNvPr>
          <p:cNvPicPr>
            <a:picLocks noChangeAspect="1"/>
          </p:cNvPicPr>
          <p:nvPr/>
        </p:nvPicPr>
        <p:blipFill>
          <a:blip r:embed="rId3"/>
          <a:stretch>
            <a:fillRect/>
          </a:stretch>
        </p:blipFill>
        <p:spPr>
          <a:xfrm>
            <a:off x="838200" y="1348925"/>
            <a:ext cx="10606394" cy="4626193"/>
          </a:xfrm>
          <a:prstGeom prst="rect">
            <a:avLst/>
          </a:prstGeom>
        </p:spPr>
      </p:pic>
      <p:pic>
        <p:nvPicPr>
          <p:cNvPr id="6" name="圖片 5">
            <a:extLst>
              <a:ext uri="{FF2B5EF4-FFF2-40B4-BE49-F238E27FC236}">
                <a16:creationId xmlns:a16="http://schemas.microsoft.com/office/drawing/2014/main" id="{DAB9D26B-1E08-9484-F4F5-5DBD2FDCD4C3}"/>
              </a:ext>
            </a:extLst>
          </p:cNvPr>
          <p:cNvPicPr>
            <a:picLocks noChangeAspect="1"/>
          </p:cNvPicPr>
          <p:nvPr/>
        </p:nvPicPr>
        <p:blipFill>
          <a:blip r:embed="rId4"/>
          <a:stretch>
            <a:fillRect/>
          </a:stretch>
        </p:blipFill>
        <p:spPr>
          <a:xfrm>
            <a:off x="559133" y="2624308"/>
            <a:ext cx="10957177" cy="983687"/>
          </a:xfrm>
          <a:prstGeom prst="rect">
            <a:avLst/>
          </a:prstGeom>
        </p:spPr>
      </p:pic>
      <p:sp>
        <p:nvSpPr>
          <p:cNvPr id="7" name="文字方塊 6">
            <a:extLst>
              <a:ext uri="{FF2B5EF4-FFF2-40B4-BE49-F238E27FC236}">
                <a16:creationId xmlns:a16="http://schemas.microsoft.com/office/drawing/2014/main" id="{143DB924-A6F8-948F-7EB6-43E62239C940}"/>
              </a:ext>
            </a:extLst>
          </p:cNvPr>
          <p:cNvSpPr txBox="1"/>
          <p:nvPr/>
        </p:nvSpPr>
        <p:spPr>
          <a:xfrm>
            <a:off x="9051773" y="5705306"/>
            <a:ext cx="18108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資料來源</a:t>
            </a:r>
          </a:p>
        </p:txBody>
      </p:sp>
      <p:sp>
        <p:nvSpPr>
          <p:cNvPr id="10" name="文字方塊 9">
            <a:extLst>
              <a:ext uri="{FF2B5EF4-FFF2-40B4-BE49-F238E27FC236}">
                <a16:creationId xmlns:a16="http://schemas.microsoft.com/office/drawing/2014/main" id="{940AC50D-988E-CA1D-114C-B123771DFEF8}"/>
              </a:ext>
            </a:extLst>
          </p:cNvPr>
          <p:cNvSpPr txBox="1"/>
          <p:nvPr/>
        </p:nvSpPr>
        <p:spPr>
          <a:xfrm>
            <a:off x="5929410" y="1870990"/>
            <a:ext cx="6156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Augmented Generation (RAG)</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5AA7803-BAC0-075B-77CA-0FC15A53126B}"/>
              </a:ext>
            </a:extLst>
          </p:cNvPr>
          <p:cNvSpPr txBox="1"/>
          <p:nvPr/>
        </p:nvSpPr>
        <p:spPr>
          <a:xfrm>
            <a:off x="5945451" y="2372218"/>
            <a:ext cx="6300747" cy="461665"/>
          </a:xfrm>
          <a:prstGeom prst="rect">
            <a:avLst/>
          </a:prstGeom>
          <a:noFill/>
        </p:spPr>
        <p:txBody>
          <a:bodyPr wrap="square">
            <a:spAutoFit/>
          </a:bodyPr>
          <a:lstStyle/>
          <a:p>
            <a:r>
              <a:rPr lang="en-US" altLang="zh-TW" sz="2400" b="0" i="0" kern="1200" dirty="0">
                <a:solidFill>
                  <a:schemeClr val="dk1"/>
                </a:solidFill>
                <a:effectLst/>
                <a:latin typeface="微軟正黑體" panose="020B0604030504040204" pitchFamily="34" charset="-120"/>
                <a:ea typeface="微軟正黑體" panose="020B0604030504040204" pitchFamily="34" charset="-120"/>
                <a:cs typeface="+mn-cs"/>
              </a:rPr>
              <a:t>3/29</a:t>
            </a:r>
            <a:r>
              <a:rPr lang="zh-TW" altLang="en-US" sz="2400" b="0" i="0"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2400" b="0" i="0" kern="1200" dirty="0">
                <a:solidFill>
                  <a:schemeClr val="dk1"/>
                </a:solidFill>
                <a:effectLst/>
                <a:latin typeface="微軟正黑體" panose="020B0604030504040204" pitchFamily="34" charset="-120"/>
                <a:ea typeface="微軟正黑體" panose="020B0604030504040204" pitchFamily="34" charset="-120"/>
                <a:cs typeface="+mn-cs"/>
              </a:rPr>
              <a:t>NVIDIA</a:t>
            </a:r>
            <a:r>
              <a:rPr lang="zh-TW" altLang="en-US" sz="2400" b="0" i="0" kern="1200" dirty="0">
                <a:solidFill>
                  <a:schemeClr val="dk1"/>
                </a:solidFill>
                <a:effectLst/>
                <a:latin typeface="微軟正黑體" panose="020B0604030504040204" pitchFamily="34" charset="-120"/>
                <a:ea typeface="微軟正黑體" panose="020B0604030504040204" pitchFamily="34" charset="-120"/>
                <a:cs typeface="+mn-cs"/>
              </a:rPr>
              <a:t> </a:t>
            </a:r>
            <a:r>
              <a:rPr lang="zh-TW" altLang="en-US" sz="2400" dirty="0">
                <a:solidFill>
                  <a:schemeClr val="dk1"/>
                </a:solidFill>
                <a:latin typeface="微軟正黑體" panose="020B0604030504040204" pitchFamily="34" charset="-120"/>
                <a:ea typeface="微軟正黑體" panose="020B0604030504040204" pitchFamily="34" charset="-120"/>
              </a:rPr>
              <a:t>團隊會來跟大家講怎麼做 </a:t>
            </a:r>
            <a:r>
              <a:rPr lang="en-US" altLang="zh-TW" sz="2400" dirty="0">
                <a:solidFill>
                  <a:schemeClr val="dk1"/>
                </a:solidFill>
                <a:latin typeface="微軟正黑體" panose="020B0604030504040204" pitchFamily="34" charset="-120"/>
                <a:ea typeface="微軟正黑體" panose="020B0604030504040204" pitchFamily="34" charset="-120"/>
              </a:rPr>
              <a:t>RAG</a:t>
            </a:r>
            <a:r>
              <a:rPr lang="en-US" altLang="zh-TW" sz="2400" b="0" i="0" kern="1200" dirty="0">
                <a:solidFill>
                  <a:schemeClr val="dk1"/>
                </a:solidFill>
                <a:effectLst/>
                <a:latin typeface="微軟正黑體" panose="020B0604030504040204" pitchFamily="34" charset="-120"/>
                <a:ea typeface="微軟正黑體" panose="020B0604030504040204" pitchFamily="34" charset="-120"/>
                <a:cs typeface="+mn-cs"/>
              </a:rPr>
              <a:t>  </a:t>
            </a:r>
            <a:endParaRPr lang="zh-TW" altLang="en-US" sz="2400" b="0"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91AE03A1-225B-5BA8-E175-133CDCB30CBF}"/>
              </a:ext>
            </a:extLst>
          </p:cNvPr>
          <p:cNvSpPr/>
          <p:nvPr/>
        </p:nvSpPr>
        <p:spPr>
          <a:xfrm>
            <a:off x="0" y="3478329"/>
            <a:ext cx="13167360" cy="2290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7848CA38-06D3-036A-F47C-B79090E0C7DF}"/>
              </a:ext>
            </a:extLst>
          </p:cNvPr>
          <p:cNvCxnSpPr/>
          <p:nvPr/>
        </p:nvCxnSpPr>
        <p:spPr>
          <a:xfrm flipH="1" flipV="1">
            <a:off x="8541689" y="5699197"/>
            <a:ext cx="554136" cy="230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6B14D49-8769-5940-5F3B-9DC76D7EBF48}"/>
              </a:ext>
            </a:extLst>
          </p:cNvPr>
          <p:cNvSpPr txBox="1"/>
          <p:nvPr/>
        </p:nvSpPr>
        <p:spPr>
          <a:xfrm>
            <a:off x="7013494" y="365125"/>
            <a:ext cx="400026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當作搜尋引擎來用</a:t>
            </a:r>
            <a:r>
              <a:rPr lang="en-US" altLang="zh-TW" sz="2800" dirty="0">
                <a:latin typeface="微軟正黑體" panose="020B0604030504040204" pitchFamily="34" charset="-120"/>
                <a:ea typeface="微軟正黑體" panose="020B0604030504040204" pitchFamily="34" charset="-120"/>
              </a:rPr>
              <a:t>???</a:t>
            </a:r>
            <a:endParaRPr lang="zh-TW" altLang="en-US" sz="2800" dirty="0"/>
          </a:p>
        </p:txBody>
      </p:sp>
      <p:pic>
        <p:nvPicPr>
          <p:cNvPr id="11" name="Picture 2">
            <a:extLst>
              <a:ext uri="{FF2B5EF4-FFF2-40B4-BE49-F238E27FC236}">
                <a16:creationId xmlns:a16="http://schemas.microsoft.com/office/drawing/2014/main" id="{F78132BB-71C1-4986-3363-161D5F49C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8117" y="249091"/>
            <a:ext cx="639254" cy="639254"/>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6D5B396-3756-3B5B-1F61-AFC920D2F3BE}"/>
              </a:ext>
            </a:extLst>
          </p:cNvPr>
          <p:cNvSpPr txBox="1"/>
          <p:nvPr/>
        </p:nvSpPr>
        <p:spPr>
          <a:xfrm>
            <a:off x="7022366" y="1097022"/>
            <a:ext cx="4905790"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但 </a:t>
            </a:r>
            <a:r>
              <a:rPr lang="en-US" altLang="zh-TW" sz="2800" dirty="0">
                <a:latin typeface="微軟正黑體" panose="020B0604030504040204" pitchFamily="34" charset="-120"/>
                <a:ea typeface="微軟正黑體" panose="020B0604030504040204" pitchFamily="34" charset="-120"/>
              </a:rPr>
              <a:t>GPT-4 </a:t>
            </a:r>
            <a:r>
              <a:rPr lang="zh-TW" altLang="en-US" sz="2800" dirty="0">
                <a:latin typeface="微軟正黑體" panose="020B0604030504040204" pitchFamily="34" charset="-120"/>
                <a:ea typeface="微軟正黑體" panose="020B0604030504040204" pitchFamily="34" charset="-120"/>
              </a:rPr>
              <a:t>可以使用搜尋引擎</a:t>
            </a:r>
            <a:endParaRPr lang="zh-TW" altLang="en-US" sz="2800" dirty="0"/>
          </a:p>
        </p:txBody>
      </p:sp>
    </p:spTree>
    <p:extLst>
      <p:ext uri="{BB962C8B-B14F-4D97-AF65-F5344CB8AC3E}">
        <p14:creationId xmlns:p14="http://schemas.microsoft.com/office/powerpoint/2010/main" val="7189335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 grpId="0"/>
      <p:bldP spid="4"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40951-6D5F-9951-31DD-5934517C08E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影片生成 </a:t>
            </a:r>
            <a:r>
              <a:rPr lang="en-US" altLang="zh-TW" dirty="0">
                <a:latin typeface="微軟正黑體" panose="020B0604030504040204" pitchFamily="34" charset="-120"/>
                <a:ea typeface="微軟正黑體" panose="020B0604030504040204" pitchFamily="34" charset="-120"/>
              </a:rPr>
              <a:t>Sora</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62AF173C-5779-B71B-FA91-CD4F5105F2E4}"/>
              </a:ext>
            </a:extLst>
          </p:cNvPr>
          <p:cNvSpPr>
            <a:spLocks noGrp="1"/>
          </p:cNvSpPr>
          <p:nvPr>
            <p:ph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3744318-1206-3F8E-3C74-AB8987FBBE94}"/>
              </a:ext>
            </a:extLst>
          </p:cNvPr>
          <p:cNvSpPr txBox="1"/>
          <p:nvPr/>
        </p:nvSpPr>
        <p:spPr>
          <a:xfrm>
            <a:off x="5431444" y="2094413"/>
            <a:ext cx="27051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https://openai.com/sora</a:t>
            </a:r>
          </a:p>
        </p:txBody>
      </p:sp>
      <p:sp>
        <p:nvSpPr>
          <p:cNvPr id="7" name="文字方塊 6">
            <a:extLst>
              <a:ext uri="{FF2B5EF4-FFF2-40B4-BE49-F238E27FC236}">
                <a16:creationId xmlns:a16="http://schemas.microsoft.com/office/drawing/2014/main" id="{DDDBE900-16BE-0E1D-D764-D0B0E0550F4D}"/>
              </a:ext>
            </a:extLst>
          </p:cNvPr>
          <p:cNvSpPr txBox="1"/>
          <p:nvPr/>
        </p:nvSpPr>
        <p:spPr>
          <a:xfrm>
            <a:off x="5431444" y="2463744"/>
            <a:ext cx="63776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https://openai.com/research/video-generation-models-as-world-simulators</a:t>
            </a:r>
          </a:p>
        </p:txBody>
      </p:sp>
      <p:sp>
        <p:nvSpPr>
          <p:cNvPr id="9" name="文字方塊 8">
            <a:extLst>
              <a:ext uri="{FF2B5EF4-FFF2-40B4-BE49-F238E27FC236}">
                <a16:creationId xmlns:a16="http://schemas.microsoft.com/office/drawing/2014/main" id="{0DC1A33B-8EF9-9B7B-FABF-533A3572AB7A}"/>
              </a:ext>
            </a:extLst>
          </p:cNvPr>
          <p:cNvSpPr txBox="1"/>
          <p:nvPr/>
        </p:nvSpPr>
        <p:spPr>
          <a:xfrm>
            <a:off x="5197354" y="4937037"/>
            <a:ext cx="274320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dirty="0">
                <a:solidFill>
                  <a:srgbClr val="000000"/>
                </a:solidFill>
                <a:latin typeface="Signifier"/>
                <a:ea typeface="新細明體" panose="02020500000000000000" pitchFamily="18" charset="-120"/>
              </a:rPr>
              <a:t>D</a:t>
            </a:r>
            <a:r>
              <a:rPr kumimoji="0" lang="en-US" altLang="zh-TW" sz="2800" b="0" i="0" u="none" strike="noStrike" kern="1200" cap="none" spc="0" normalizeH="0" baseline="0" noProof="0" dirty="0" err="1">
                <a:ln>
                  <a:noFill/>
                </a:ln>
                <a:solidFill>
                  <a:srgbClr val="000000"/>
                </a:solidFill>
                <a:effectLst/>
                <a:uLnTx/>
                <a:uFillTx/>
                <a:latin typeface="Signifier"/>
                <a:ea typeface="新細明體" panose="02020500000000000000" pitchFamily="18" charset="-120"/>
                <a:cs typeface="+mn-cs"/>
              </a:rPr>
              <a:t>iffusion</a:t>
            </a:r>
            <a:r>
              <a:rPr kumimoji="0" lang="en-US" altLang="zh-TW" sz="2800" b="0" i="0" u="none" strike="noStrike" kern="1200" cap="none" spc="0" normalizeH="0" baseline="0" noProof="0" dirty="0">
                <a:ln>
                  <a:noFill/>
                </a:ln>
                <a:solidFill>
                  <a:srgbClr val="000000"/>
                </a:solidFill>
                <a:effectLst/>
                <a:uLnTx/>
                <a:uFillTx/>
                <a:latin typeface="Signifier"/>
                <a:ea typeface="新細明體" panose="02020500000000000000" pitchFamily="18" charset="-12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dirty="0">
                <a:solidFill>
                  <a:srgbClr val="000000"/>
                </a:solidFill>
                <a:latin typeface="Signifier"/>
                <a:ea typeface="新細明體" panose="02020500000000000000" pitchFamily="18" charset="-120"/>
              </a:rPr>
              <a:t>T</a:t>
            </a:r>
            <a:r>
              <a:rPr kumimoji="0" lang="en-US" altLang="zh-TW" sz="2800" b="0" i="0" u="none" strike="noStrike" kern="1200" cap="none" spc="0" normalizeH="0" baseline="0" noProof="0" dirty="0" err="1">
                <a:ln>
                  <a:noFill/>
                </a:ln>
                <a:solidFill>
                  <a:srgbClr val="000000"/>
                </a:solidFill>
                <a:effectLst/>
                <a:uLnTx/>
                <a:uFillTx/>
                <a:latin typeface="Signifier"/>
                <a:ea typeface="新細明體" panose="02020500000000000000" pitchFamily="18" charset="-120"/>
                <a:cs typeface="+mn-cs"/>
              </a:rPr>
              <a:t>ransformer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AF89AF47-0C9A-9C8D-F0A8-FDC0B49FF83B}"/>
              </a:ext>
            </a:extLst>
          </p:cNvPr>
          <p:cNvSpPr/>
          <p:nvPr/>
        </p:nvSpPr>
        <p:spPr>
          <a:xfrm>
            <a:off x="5626714" y="3674288"/>
            <a:ext cx="1693981" cy="1097684"/>
          </a:xfrm>
          <a:prstGeom prst="round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Sora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A887FF0B-663B-5159-4793-3C14AF2765ED}"/>
              </a:ext>
            </a:extLst>
          </p:cNvPr>
          <p:cNvCxnSpPr>
            <a:cxnSpLocks/>
          </p:cNvCxnSpPr>
          <p:nvPr/>
        </p:nvCxnSpPr>
        <p:spPr>
          <a:xfrm>
            <a:off x="4244197" y="3374046"/>
            <a:ext cx="1318071" cy="7885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2E95C5D-DF84-ACB5-557A-BEAEF33FD574}"/>
              </a:ext>
            </a:extLst>
          </p:cNvPr>
          <p:cNvCxnSpPr>
            <a:cxnSpLocks/>
          </p:cNvCxnSpPr>
          <p:nvPr/>
        </p:nvCxnSpPr>
        <p:spPr>
          <a:xfrm>
            <a:off x="7433500" y="4243555"/>
            <a:ext cx="10141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631BD78-5294-F94F-D62E-067CFF8B3882}"/>
              </a:ext>
            </a:extLst>
          </p:cNvPr>
          <p:cNvCxnSpPr>
            <a:cxnSpLocks/>
          </p:cNvCxnSpPr>
          <p:nvPr/>
        </p:nvCxnSpPr>
        <p:spPr>
          <a:xfrm flipV="1">
            <a:off x="4244196" y="4358175"/>
            <a:ext cx="1318071" cy="7885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33981CE2-68EE-EF1C-391B-07A42ADF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413" y="3584519"/>
            <a:ext cx="1318071" cy="13180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5ABC563-3B7A-FC34-DCC0-C90096778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760" y="27644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 name="圖形 18" descr="影像 以實心填滿">
            <a:extLst>
              <a:ext uri="{FF2B5EF4-FFF2-40B4-BE49-F238E27FC236}">
                <a16:creationId xmlns:a16="http://schemas.microsoft.com/office/drawing/2014/main" id="{11ABE510-F7B7-8A1B-CE7B-2F8BC600F9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8235" y="4390359"/>
            <a:ext cx="1512725" cy="1512725"/>
          </a:xfrm>
          <a:prstGeom prst="rect">
            <a:avLst/>
          </a:prstGeom>
        </p:spPr>
      </p:pic>
      <p:sp>
        <p:nvSpPr>
          <p:cNvPr id="20" name="文字方塊 19">
            <a:extLst>
              <a:ext uri="{FF2B5EF4-FFF2-40B4-BE49-F238E27FC236}">
                <a16:creationId xmlns:a16="http://schemas.microsoft.com/office/drawing/2014/main" id="{EE683957-53BC-0AF7-7F5D-5B7C9F44E74A}"/>
              </a:ext>
            </a:extLst>
          </p:cNvPr>
          <p:cNvSpPr txBox="1"/>
          <p:nvPr/>
        </p:nvSpPr>
        <p:spPr>
          <a:xfrm>
            <a:off x="1962642" y="3079273"/>
            <a:ext cx="9525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4CEBCBBF-2E9D-A658-9836-A3FB09172115}"/>
              </a:ext>
            </a:extLst>
          </p:cNvPr>
          <p:cNvSpPr txBox="1"/>
          <p:nvPr/>
        </p:nvSpPr>
        <p:spPr>
          <a:xfrm>
            <a:off x="1865909" y="4902590"/>
            <a:ext cx="9525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48F9D809-C435-1A12-5FC4-1FCB58725A08}"/>
              </a:ext>
            </a:extLst>
          </p:cNvPr>
          <p:cNvSpPr txBox="1"/>
          <p:nvPr/>
        </p:nvSpPr>
        <p:spPr>
          <a:xfrm>
            <a:off x="9878484" y="3956105"/>
            <a:ext cx="952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7D2F42E4-DFCB-3FB4-C832-DA3DA2D3DE80}"/>
              </a:ext>
            </a:extLst>
          </p:cNvPr>
          <p:cNvSpPr txBox="1"/>
          <p:nvPr/>
        </p:nvSpPr>
        <p:spPr>
          <a:xfrm>
            <a:off x="5431444" y="1624364"/>
            <a:ext cx="60930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Sora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並沒有真的開放使用</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0671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P spid="20" grpId="0"/>
      <p:bldP spid="21" grpId="0"/>
      <p:bldP spid="2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7E31CC-1827-15B5-91A8-E9E8388CA92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從專才到通才</a:t>
            </a:r>
          </a:p>
        </p:txBody>
      </p:sp>
      <p:sp>
        <p:nvSpPr>
          <p:cNvPr id="17" name="Google Shape;111;p27">
            <a:extLst>
              <a:ext uri="{FF2B5EF4-FFF2-40B4-BE49-F238E27FC236}">
                <a16:creationId xmlns:a16="http://schemas.microsoft.com/office/drawing/2014/main" id="{4502728C-11EF-02C5-418C-FF7A5A3FEA2D}"/>
              </a:ext>
            </a:extLst>
          </p:cNvPr>
          <p:cNvSpPr/>
          <p:nvPr/>
        </p:nvSpPr>
        <p:spPr>
          <a:xfrm>
            <a:off x="6911160" y="2326793"/>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6">
              <a:lumMod val="40000"/>
              <a:lumOff val="6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18" name="文字方塊 17">
            <a:extLst>
              <a:ext uri="{FF2B5EF4-FFF2-40B4-BE49-F238E27FC236}">
                <a16:creationId xmlns:a16="http://schemas.microsoft.com/office/drawing/2014/main" id="{2C4F7AC0-D08E-0B95-13BB-309A919A1B35}"/>
              </a:ext>
            </a:extLst>
          </p:cNvPr>
          <p:cNvSpPr txBox="1"/>
          <p:nvPr/>
        </p:nvSpPr>
        <p:spPr>
          <a:xfrm>
            <a:off x="6553202" y="3106470"/>
            <a:ext cx="1792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翻譯</a:t>
            </a:r>
          </a:p>
        </p:txBody>
      </p:sp>
      <p:sp>
        <p:nvSpPr>
          <p:cNvPr id="20" name="文字方塊 19">
            <a:extLst>
              <a:ext uri="{FF2B5EF4-FFF2-40B4-BE49-F238E27FC236}">
                <a16:creationId xmlns:a16="http://schemas.microsoft.com/office/drawing/2014/main" id="{2DAF0555-AAD3-48C1-ECA4-A532DB76A857}"/>
              </a:ext>
            </a:extLst>
          </p:cNvPr>
          <p:cNvSpPr txBox="1"/>
          <p:nvPr/>
        </p:nvSpPr>
        <p:spPr>
          <a:xfrm>
            <a:off x="2116964" y="2326793"/>
            <a:ext cx="37235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這堂課我們要講如何駕馭大型語言模型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A3E3D054-B2E2-D893-C5FF-9E438F683271}"/>
              </a:ext>
            </a:extLst>
          </p:cNvPr>
          <p:cNvSpPr txBox="1"/>
          <p:nvPr/>
        </p:nvSpPr>
        <p:spPr>
          <a:xfrm>
            <a:off x="9133604" y="2326792"/>
            <a:ext cx="2049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This</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course is about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4" name="直線單箭頭接點 23">
            <a:extLst>
              <a:ext uri="{FF2B5EF4-FFF2-40B4-BE49-F238E27FC236}">
                <a16:creationId xmlns:a16="http://schemas.microsoft.com/office/drawing/2014/main" id="{5A13DED9-E50A-D767-331A-986374E39502}"/>
              </a:ext>
            </a:extLst>
          </p:cNvPr>
          <p:cNvCxnSpPr>
            <a:cxnSpLocks/>
          </p:cNvCxnSpPr>
          <p:nvPr/>
        </p:nvCxnSpPr>
        <p:spPr>
          <a:xfrm>
            <a:off x="5840507" y="2673694"/>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CC3A945-9714-2773-0FA1-7C19DBEFD2BC}"/>
              </a:ext>
            </a:extLst>
          </p:cNvPr>
          <p:cNvCxnSpPr>
            <a:cxnSpLocks/>
          </p:cNvCxnSpPr>
          <p:nvPr/>
        </p:nvCxnSpPr>
        <p:spPr>
          <a:xfrm>
            <a:off x="8191348" y="2673694"/>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DF88C23B-5050-2F4B-CDD7-1C0EDB924018}"/>
              </a:ext>
            </a:extLst>
          </p:cNvPr>
          <p:cNvSpPr txBox="1"/>
          <p:nvPr/>
        </p:nvSpPr>
        <p:spPr>
          <a:xfrm>
            <a:off x="838200" y="1902180"/>
            <a:ext cx="17929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專才</a:t>
            </a:r>
          </a:p>
        </p:txBody>
      </p:sp>
      <p:sp>
        <p:nvSpPr>
          <p:cNvPr id="14" name="Google Shape;111;p27">
            <a:extLst>
              <a:ext uri="{FF2B5EF4-FFF2-40B4-BE49-F238E27FC236}">
                <a16:creationId xmlns:a16="http://schemas.microsoft.com/office/drawing/2014/main" id="{985C1D99-73FC-FC48-DCA7-E8B01B514903}"/>
              </a:ext>
            </a:extLst>
          </p:cNvPr>
          <p:cNvSpPr/>
          <p:nvPr/>
        </p:nvSpPr>
        <p:spPr>
          <a:xfrm>
            <a:off x="6949259" y="4769359"/>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15" name="文字方塊 14">
            <a:extLst>
              <a:ext uri="{FF2B5EF4-FFF2-40B4-BE49-F238E27FC236}">
                <a16:creationId xmlns:a16="http://schemas.microsoft.com/office/drawing/2014/main" id="{92B800BD-A56D-1A68-7027-CC48A1025211}"/>
              </a:ext>
            </a:extLst>
          </p:cNvPr>
          <p:cNvSpPr txBox="1"/>
          <p:nvPr/>
        </p:nvSpPr>
        <p:spPr>
          <a:xfrm>
            <a:off x="6096000" y="5535479"/>
            <a:ext cx="2877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什麼都會</a:t>
            </a:r>
          </a:p>
        </p:txBody>
      </p:sp>
      <p:sp>
        <p:nvSpPr>
          <p:cNvPr id="28" name="文字方塊 27">
            <a:extLst>
              <a:ext uri="{FF2B5EF4-FFF2-40B4-BE49-F238E27FC236}">
                <a16:creationId xmlns:a16="http://schemas.microsoft.com/office/drawing/2014/main" id="{B24E435D-801F-D366-2F67-754951723A3D}"/>
              </a:ext>
            </a:extLst>
          </p:cNvPr>
          <p:cNvSpPr txBox="1"/>
          <p:nvPr/>
        </p:nvSpPr>
        <p:spPr>
          <a:xfrm>
            <a:off x="2155063" y="4875932"/>
            <a:ext cx="37235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這堂課我們要講如何駕馭大型語言模型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方塊 28">
            <a:extLst>
              <a:ext uri="{FF2B5EF4-FFF2-40B4-BE49-F238E27FC236}">
                <a16:creationId xmlns:a16="http://schemas.microsoft.com/office/drawing/2014/main" id="{0B46282A-8B3C-7B40-35CD-F74C0328EA87}"/>
              </a:ext>
            </a:extLst>
          </p:cNvPr>
          <p:cNvSpPr txBox="1"/>
          <p:nvPr/>
        </p:nvSpPr>
        <p:spPr>
          <a:xfrm>
            <a:off x="9171703" y="4769358"/>
            <a:ext cx="2049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This</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course is about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EAB8F7FE-12D1-E505-4337-1670E8E5D1E4}"/>
              </a:ext>
            </a:extLst>
          </p:cNvPr>
          <p:cNvCxnSpPr>
            <a:cxnSpLocks/>
          </p:cNvCxnSpPr>
          <p:nvPr/>
        </p:nvCxnSpPr>
        <p:spPr>
          <a:xfrm>
            <a:off x="5878606" y="5116260"/>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E9AB0913-DD6B-8985-8B8A-EEFCAF8DF425}"/>
              </a:ext>
            </a:extLst>
          </p:cNvPr>
          <p:cNvCxnSpPr>
            <a:cxnSpLocks/>
          </p:cNvCxnSpPr>
          <p:nvPr/>
        </p:nvCxnSpPr>
        <p:spPr>
          <a:xfrm>
            <a:off x="8229447" y="5116260"/>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69EE529F-14B1-C6F8-3E38-3F18660B5867}"/>
              </a:ext>
            </a:extLst>
          </p:cNvPr>
          <p:cNvSpPr txBox="1"/>
          <p:nvPr/>
        </p:nvSpPr>
        <p:spPr>
          <a:xfrm>
            <a:off x="2155213" y="4364727"/>
            <a:ext cx="41765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對以下文句做</a:t>
            </a: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翻譯</a:t>
            </a: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p:txBody>
      </p:sp>
      <p:sp>
        <p:nvSpPr>
          <p:cNvPr id="33" name="文字方塊 32">
            <a:extLst>
              <a:ext uri="{FF2B5EF4-FFF2-40B4-BE49-F238E27FC236}">
                <a16:creationId xmlns:a16="http://schemas.microsoft.com/office/drawing/2014/main" id="{29280E16-1C0D-182E-84E7-2E9229BC507D}"/>
              </a:ext>
            </a:extLst>
          </p:cNvPr>
          <p:cNvSpPr txBox="1"/>
          <p:nvPr/>
        </p:nvSpPr>
        <p:spPr>
          <a:xfrm>
            <a:off x="838200" y="3811234"/>
            <a:ext cx="17929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通才</a:t>
            </a:r>
          </a:p>
        </p:txBody>
      </p:sp>
      <p:cxnSp>
        <p:nvCxnSpPr>
          <p:cNvPr id="35" name="直線單箭頭接點 34">
            <a:extLst>
              <a:ext uri="{FF2B5EF4-FFF2-40B4-BE49-F238E27FC236}">
                <a16:creationId xmlns:a16="http://schemas.microsoft.com/office/drawing/2014/main" id="{E59CB65F-079B-FBFE-676B-5C1689BF964E}"/>
              </a:ext>
            </a:extLst>
          </p:cNvPr>
          <p:cNvCxnSpPr/>
          <p:nvPr/>
        </p:nvCxnSpPr>
        <p:spPr>
          <a:xfrm flipH="1">
            <a:off x="4069976" y="3998259"/>
            <a:ext cx="376518" cy="3361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3EC228C8-628E-3475-F536-4B6C3FE31FD5}"/>
              </a:ext>
            </a:extLst>
          </p:cNvPr>
          <p:cNvSpPr txBox="1"/>
          <p:nvPr/>
        </p:nvSpPr>
        <p:spPr>
          <a:xfrm>
            <a:off x="4446494" y="3647595"/>
            <a:ext cx="31486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你要說清楚你要幹嘛</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297329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E2B35-878E-7DC8-B6EF-FC22C93907A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影片生成 </a:t>
            </a:r>
            <a:r>
              <a:rPr lang="en-US" altLang="zh-TW" dirty="0">
                <a:latin typeface="微軟正黑體" panose="020B0604030504040204" pitchFamily="34" charset="-120"/>
                <a:ea typeface="微軟正黑體" panose="020B0604030504040204" pitchFamily="34" charset="-120"/>
              </a:rPr>
              <a:t>Sora</a:t>
            </a:r>
            <a:endParaRPr lang="zh-TW" altLang="en-US" dirty="0">
              <a:latin typeface="微軟正黑體" panose="020B0604030504040204" pitchFamily="34" charset="-120"/>
              <a:ea typeface="微軟正黑體" panose="020B0604030504040204" pitchFamily="34" charset="-120"/>
            </a:endParaRPr>
          </a:p>
        </p:txBody>
      </p:sp>
      <p:pic>
        <p:nvPicPr>
          <p:cNvPr id="4" name="monster-with-melting-candle">
            <a:hlinkClick r:id="" action="ppaction://media"/>
            <a:extLst>
              <a:ext uri="{FF2B5EF4-FFF2-40B4-BE49-F238E27FC236}">
                <a16:creationId xmlns:a16="http://schemas.microsoft.com/office/drawing/2014/main" id="{C417C92E-EF6B-909B-CB3B-E1B1ACAB0C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66700" y="2262188"/>
            <a:ext cx="5622481" cy="3186112"/>
          </a:xfrm>
        </p:spPr>
      </p:pic>
      <p:pic>
        <p:nvPicPr>
          <p:cNvPr id="5" name="aquarium-nyc">
            <a:hlinkClick r:id="" action="ppaction://media"/>
            <a:extLst>
              <a:ext uri="{FF2B5EF4-FFF2-40B4-BE49-F238E27FC236}">
                <a16:creationId xmlns:a16="http://schemas.microsoft.com/office/drawing/2014/main" id="{63AD6F2B-FD53-3DCF-C301-AB0BD860D86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11801" y="1690688"/>
            <a:ext cx="6680199" cy="3757612"/>
          </a:xfrm>
          <a:prstGeom prst="rect">
            <a:avLst/>
          </a:prstGeom>
        </p:spPr>
      </p:pic>
      <p:sp>
        <p:nvSpPr>
          <p:cNvPr id="7" name="文字方塊 6">
            <a:extLst>
              <a:ext uri="{FF2B5EF4-FFF2-40B4-BE49-F238E27FC236}">
                <a16:creationId xmlns:a16="http://schemas.microsoft.com/office/drawing/2014/main" id="{C4F40DCD-EB1E-244B-5843-DE5B4F1E424A}"/>
              </a:ext>
            </a:extLst>
          </p:cNvPr>
          <p:cNvSpPr txBox="1"/>
          <p:nvPr/>
        </p:nvSpPr>
        <p:spPr>
          <a:xfrm>
            <a:off x="266700" y="5565338"/>
            <a:ext cx="524510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Animated scene features a close-up of a short fluffy monster kneeling beside a melting red candle. The art style is 3D and realistic, with a focus on lighting and texture.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553DB36-E2E8-4AA3-A789-8D3EFCA5FFA1}"/>
              </a:ext>
            </a:extLst>
          </p:cNvPr>
          <p:cNvSpPr txBox="1"/>
          <p:nvPr/>
        </p:nvSpPr>
        <p:spPr>
          <a:xfrm>
            <a:off x="5794375" y="5565338"/>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New York City submerged like Atlantis. Fish, whales, sea turtles and sharks swim through the streets of New York.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252843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04B4C-8014-8739-EA54-C1835AC21E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影片生成 </a:t>
            </a:r>
            <a:r>
              <a:rPr lang="en-US" altLang="zh-TW" dirty="0">
                <a:latin typeface="微軟正黑體" panose="020B0604030504040204" pitchFamily="34" charset="-120"/>
                <a:ea typeface="微軟正黑體" panose="020B0604030504040204" pitchFamily="34" charset="-120"/>
              </a:rPr>
              <a:t>Sora</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E917DEED-39BE-ECC5-B652-F0448BF61F2E}"/>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影片生成 </a:t>
            </a:r>
            <a:r>
              <a:rPr lang="en-US" altLang="zh-TW" dirty="0">
                <a:latin typeface="微軟正黑體" panose="020B0604030504040204" pitchFamily="34" charset="-120"/>
                <a:ea typeface="微軟正黑體" panose="020B0604030504040204" pitchFamily="34" charset="-120"/>
              </a:rPr>
              <a:t>Sora</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pic>
        <p:nvPicPr>
          <p:cNvPr id="4" name="puppy-cloning">
            <a:hlinkClick r:id="" action="ppaction://media"/>
            <a:extLst>
              <a:ext uri="{FF2B5EF4-FFF2-40B4-BE49-F238E27FC236}">
                <a16:creationId xmlns:a16="http://schemas.microsoft.com/office/drawing/2014/main" id="{F5CFC042-9469-866C-6CDD-61A021D2415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550" y="1604963"/>
            <a:ext cx="5505450" cy="4129088"/>
          </a:xfrm>
          <a:prstGeom prst="rect">
            <a:avLst/>
          </a:prstGeom>
        </p:spPr>
      </p:pic>
      <p:sp>
        <p:nvSpPr>
          <p:cNvPr id="6" name="文字方塊 5">
            <a:extLst>
              <a:ext uri="{FF2B5EF4-FFF2-40B4-BE49-F238E27FC236}">
                <a16:creationId xmlns:a16="http://schemas.microsoft.com/office/drawing/2014/main" id="{8546A0FA-BED0-BD00-7D6D-AA8B2477B721}"/>
              </a:ext>
            </a:extLst>
          </p:cNvPr>
          <p:cNvSpPr txBox="1"/>
          <p:nvPr/>
        </p:nvSpPr>
        <p:spPr>
          <a:xfrm>
            <a:off x="295275" y="5734051"/>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Five gray wolf pups frolicking and chasing each other around a remote gravel road, surrounded by grass. The pups run and leap, chasing each other, and nipping at each other, playing.</a:t>
            </a:r>
          </a:p>
        </p:txBody>
      </p:sp>
      <p:pic>
        <p:nvPicPr>
          <p:cNvPr id="7" name="chair-archaeology">
            <a:hlinkClick r:id="" action="ppaction://media"/>
            <a:extLst>
              <a:ext uri="{FF2B5EF4-FFF2-40B4-BE49-F238E27FC236}">
                <a16:creationId xmlns:a16="http://schemas.microsoft.com/office/drawing/2014/main" id="{89AA8FAC-6EB5-92F2-30C6-7C681786F88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91200" y="2133601"/>
            <a:ext cx="6400800" cy="3600450"/>
          </a:xfrm>
          <a:prstGeom prst="rect">
            <a:avLst/>
          </a:prstGeom>
        </p:spPr>
      </p:pic>
      <p:sp>
        <p:nvSpPr>
          <p:cNvPr id="9" name="文字方塊 8">
            <a:extLst>
              <a:ext uri="{FF2B5EF4-FFF2-40B4-BE49-F238E27FC236}">
                <a16:creationId xmlns:a16="http://schemas.microsoft.com/office/drawing/2014/main" id="{F0B839AA-71BD-AA68-4473-F094AE9F973E}"/>
              </a:ext>
            </a:extLst>
          </p:cNvPr>
          <p:cNvSpPr txBox="1"/>
          <p:nvPr/>
        </p:nvSpPr>
        <p:spPr>
          <a:xfrm>
            <a:off x="6391275" y="5770841"/>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Archeologists discover a generic plastic chair in the desert, excavating and dusting it with great care.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90686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8A1AD-462A-1209-010B-A56C0A955322}"/>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B14FA1E0-A210-9238-D5E6-D6BF050387C5}"/>
              </a:ext>
            </a:extLst>
          </p:cNvPr>
          <p:cNvSpPr txBox="1"/>
          <p:nvPr/>
        </p:nvSpPr>
        <p:spPr>
          <a:xfrm>
            <a:off x="744070" y="1574426"/>
            <a:ext cx="107038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不要問 </a:t>
            </a:r>
            <a:r>
              <a:rPr kumimoji="0" lang="en-US" altLang="zh-TW" sz="48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ChatGPT</a:t>
            </a:r>
            <a:r>
              <a:rPr kumimoji="0" lang="en-US" altLang="zh-TW"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能為你做什麼</a:t>
            </a:r>
          </a:p>
        </p:txBody>
      </p:sp>
      <p:sp>
        <p:nvSpPr>
          <p:cNvPr id="5" name="文字方塊 4">
            <a:extLst>
              <a:ext uri="{FF2B5EF4-FFF2-40B4-BE49-F238E27FC236}">
                <a16:creationId xmlns:a16="http://schemas.microsoft.com/office/drawing/2014/main" id="{E2373E1F-BF03-562A-6DF4-60C8145E6F3B}"/>
              </a:ext>
            </a:extLst>
          </p:cNvPr>
          <p:cNvSpPr txBox="1"/>
          <p:nvPr/>
        </p:nvSpPr>
        <p:spPr>
          <a:xfrm>
            <a:off x="2496671" y="3639235"/>
            <a:ext cx="94286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要問你想要 </a:t>
            </a:r>
            <a:r>
              <a:rPr kumimoji="0" lang="en-US" altLang="zh-TW" sz="48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ChatGPT</a:t>
            </a:r>
            <a:r>
              <a:rPr kumimoji="0" lang="en-US" altLang="zh-TW"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幫你做什麼</a:t>
            </a:r>
          </a:p>
        </p:txBody>
      </p:sp>
      <p:sp>
        <p:nvSpPr>
          <p:cNvPr id="2" name="文字方塊 1">
            <a:extLst>
              <a:ext uri="{FF2B5EF4-FFF2-40B4-BE49-F238E27FC236}">
                <a16:creationId xmlns:a16="http://schemas.microsoft.com/office/drawing/2014/main" id="{9565DA05-1B7C-B4BD-2765-CF6C2C014D77}"/>
              </a:ext>
            </a:extLst>
          </p:cNvPr>
          <p:cNvSpPr txBox="1"/>
          <p:nvPr/>
        </p:nvSpPr>
        <p:spPr>
          <a:xfrm>
            <a:off x="744070" y="2499109"/>
            <a:ext cx="9220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這是「專才思維」，你認為 </a:t>
            </a:r>
            <a:r>
              <a:rPr kumimoji="0" lang="en-US" altLang="zh-TW" sz="2800" b="0" i="0" u="none" strike="noStrike" kern="1200" cap="none" spc="0" normalizeH="0" baseline="0" noProof="0" dirty="0" err="1">
                <a:ln>
                  <a:noFill/>
                </a:ln>
                <a:solidFill>
                  <a:srgbClr val="0000FF"/>
                </a:solidFill>
                <a:effectLst/>
                <a:uLnTx/>
                <a:uFillTx/>
                <a:latin typeface="微軟正黑體" panose="020B0604030504040204" pitchFamily="34" charset="-120"/>
                <a:ea typeface="微軟正黑體" panose="020B0604030504040204" pitchFamily="34" charset="-120"/>
                <a:cs typeface="+mn-cs"/>
              </a:rPr>
              <a:t>ChatGPT</a:t>
            </a:r>
            <a:r>
              <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只有某些固定功能</a:t>
            </a:r>
            <a:r>
              <a:rPr kumimoji="0" lang="en-US" altLang="zh-TW"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76DFC7E9-5589-8057-95C2-7BD32D805769}"/>
              </a:ext>
            </a:extLst>
          </p:cNvPr>
          <p:cNvSpPr txBox="1"/>
          <p:nvPr/>
        </p:nvSpPr>
        <p:spPr>
          <a:xfrm>
            <a:off x="2496671" y="4563918"/>
            <a:ext cx="92202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只要你下對指示，</a:t>
            </a:r>
            <a:r>
              <a:rPr kumimoji="0" lang="en-US" altLang="zh-TW" sz="2800" b="0" i="0" u="none" strike="noStrike" kern="1200" cap="none" spc="0" normalizeH="0" baseline="0" noProof="0" dirty="0" err="1">
                <a:ln>
                  <a:noFill/>
                </a:ln>
                <a:solidFill>
                  <a:srgbClr val="0000FF"/>
                </a:solidFill>
                <a:effectLst/>
                <a:uLnTx/>
                <a:uFillTx/>
                <a:latin typeface="微軟正黑體" panose="020B0604030504040204" pitchFamily="34" charset="-120"/>
                <a:ea typeface="微軟正黑體" panose="020B0604030504040204" pitchFamily="34" charset="-120"/>
                <a:cs typeface="+mn-cs"/>
              </a:rPr>
              <a:t>ChatGPT</a:t>
            </a:r>
            <a:r>
              <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就能幫助你</a:t>
            </a:r>
            <a:r>
              <a:rPr kumimoji="0" lang="en-US" altLang="zh-TW"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92E1EA7C-9F9F-EF45-29F6-022DB68D4EF7}"/>
              </a:ext>
            </a:extLst>
          </p:cNvPr>
          <p:cNvSpPr txBox="1"/>
          <p:nvPr/>
        </p:nvSpPr>
        <p:spPr>
          <a:xfrm>
            <a:off x="9292513" y="5052741"/>
            <a:ext cx="80563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可能</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273269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5721D-EE71-7149-421E-B895BE54942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這些人工智慧在「想」些什麼？</a:t>
            </a:r>
          </a:p>
        </p:txBody>
      </p:sp>
      <p:sp>
        <p:nvSpPr>
          <p:cNvPr id="3" name="內容版面配置區 2">
            <a:extLst>
              <a:ext uri="{FF2B5EF4-FFF2-40B4-BE49-F238E27FC236}">
                <a16:creationId xmlns:a16="http://schemas.microsoft.com/office/drawing/2014/main" id="{69F87E48-AA51-A10E-347C-FE74AC15E302}"/>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6B1BB93-9F1F-4336-BAF9-4CBF80D8C83D}"/>
              </a:ext>
            </a:extLst>
          </p:cNvPr>
          <p:cNvPicPr>
            <a:picLocks noChangeAspect="1"/>
          </p:cNvPicPr>
          <p:nvPr/>
        </p:nvPicPr>
        <p:blipFill>
          <a:blip r:embed="rId2"/>
          <a:stretch>
            <a:fillRect/>
          </a:stretch>
        </p:blipFill>
        <p:spPr>
          <a:xfrm>
            <a:off x="1053804" y="1690688"/>
            <a:ext cx="10299996" cy="4486275"/>
          </a:xfrm>
          <a:prstGeom prst="rect">
            <a:avLst/>
          </a:prstGeom>
        </p:spPr>
      </p:pic>
      <p:sp>
        <p:nvSpPr>
          <p:cNvPr id="7" name="文字方塊 6">
            <a:extLst>
              <a:ext uri="{FF2B5EF4-FFF2-40B4-BE49-F238E27FC236}">
                <a16:creationId xmlns:a16="http://schemas.microsoft.com/office/drawing/2014/main" id="{B8E72BAA-7757-A67C-2164-AA5E932B193E}"/>
              </a:ext>
            </a:extLst>
          </p:cNvPr>
          <p:cNvSpPr txBox="1"/>
          <p:nvPr/>
        </p:nvSpPr>
        <p:spPr>
          <a:xfrm>
            <a:off x="8304628" y="6308209"/>
            <a:ext cx="6098344" cy="369332"/>
          </a:xfrm>
          <a:prstGeom prst="rect">
            <a:avLst/>
          </a:prstGeom>
          <a:noFill/>
        </p:spPr>
        <p:txBody>
          <a:bodyPr wrap="square">
            <a:spAutoFit/>
          </a:bodyPr>
          <a:lstStyle/>
          <a:p>
            <a:r>
              <a:rPr lang="zh-TW" altLang="en-US" dirty="0"/>
              <a:t>https://arxiv.org/abs/2310.02207</a:t>
            </a:r>
          </a:p>
        </p:txBody>
      </p:sp>
      <p:sp>
        <p:nvSpPr>
          <p:cNvPr id="4" name="文字方塊 3">
            <a:extLst>
              <a:ext uri="{FF2B5EF4-FFF2-40B4-BE49-F238E27FC236}">
                <a16:creationId xmlns:a16="http://schemas.microsoft.com/office/drawing/2014/main" id="{6EB1B501-6D76-4F9C-3DF3-53CB8A253FF7}"/>
              </a:ext>
            </a:extLst>
          </p:cNvPr>
          <p:cNvSpPr txBox="1"/>
          <p:nvPr/>
        </p:nvSpPr>
        <p:spPr>
          <a:xfrm>
            <a:off x="8000368" y="1406435"/>
            <a:ext cx="3806622"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分析對象為 </a:t>
            </a:r>
            <a:r>
              <a:rPr lang="en-US" altLang="zh-TW" sz="2400" dirty="0" err="1">
                <a:latin typeface="微軟正黑體" panose="020B0604030504040204" pitchFamily="34" charset="-120"/>
                <a:ea typeface="微軟正黑體" panose="020B0604030504040204" pitchFamily="34" charset="-120"/>
              </a:rPr>
              <a:t>LLaMA</a:t>
            </a:r>
            <a:r>
              <a:rPr lang="en-US" altLang="zh-TW" sz="2400" dirty="0">
                <a:latin typeface="微軟正黑體" panose="020B0604030504040204" pitchFamily="34" charset="-120"/>
                <a:ea typeface="微軟正黑體" panose="020B0604030504040204" pitchFamily="34" charset="-120"/>
              </a:rPr>
              <a:t> (Meta)</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977349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EE7E4640-1499-BECB-D31C-1FB0EBCC4E04}"/>
              </a:ext>
            </a:extLst>
          </p:cNvPr>
          <p:cNvGrpSpPr/>
          <p:nvPr/>
        </p:nvGrpSpPr>
        <p:grpSpPr>
          <a:xfrm>
            <a:off x="-361156" y="814387"/>
            <a:ext cx="12914312" cy="6457156"/>
            <a:chOff x="0" y="1261806"/>
            <a:chExt cx="12192000" cy="6096000"/>
          </a:xfrm>
        </p:grpSpPr>
        <p:pic>
          <p:nvPicPr>
            <p:cNvPr id="1026" name="Picture 2">
              <a:extLst>
                <a:ext uri="{FF2B5EF4-FFF2-40B4-BE49-F238E27FC236}">
                  <a16:creationId xmlns:a16="http://schemas.microsoft.com/office/drawing/2014/main" id="{077E6627-FE0B-495B-5277-B669A1535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1806"/>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4FC1038-FF5D-ED09-6805-5E1B5591C995}"/>
                </a:ext>
              </a:extLst>
            </p:cNvPr>
            <p:cNvSpPr/>
            <p:nvPr/>
          </p:nvSpPr>
          <p:spPr>
            <a:xfrm>
              <a:off x="2240280" y="1261806"/>
              <a:ext cx="7981950" cy="9622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C0BC353D-A73D-6CD5-941D-ABA3191982C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這些人工智慧在「想」些什麼？</a:t>
            </a:r>
            <a:endParaRPr lang="zh-TW" altLang="en-US" dirty="0"/>
          </a:p>
        </p:txBody>
      </p:sp>
      <p:sp>
        <p:nvSpPr>
          <p:cNvPr id="4" name="文字方塊 3">
            <a:extLst>
              <a:ext uri="{FF2B5EF4-FFF2-40B4-BE49-F238E27FC236}">
                <a16:creationId xmlns:a16="http://schemas.microsoft.com/office/drawing/2014/main" id="{1D2F92B0-217A-3799-B606-3A84C102C84C}"/>
              </a:ext>
            </a:extLst>
          </p:cNvPr>
          <p:cNvSpPr txBox="1"/>
          <p:nvPr/>
        </p:nvSpPr>
        <p:spPr>
          <a:xfrm>
            <a:off x="9312812" y="681037"/>
            <a:ext cx="2330548"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感謝徐有齊同學提供實驗結果</a:t>
            </a:r>
          </a:p>
        </p:txBody>
      </p:sp>
      <p:sp>
        <p:nvSpPr>
          <p:cNvPr id="7" name="文字方塊 6">
            <a:extLst>
              <a:ext uri="{FF2B5EF4-FFF2-40B4-BE49-F238E27FC236}">
                <a16:creationId xmlns:a16="http://schemas.microsoft.com/office/drawing/2014/main" id="{FFEED05A-5E6F-C2F6-95BF-38B2D2AF090C}"/>
              </a:ext>
            </a:extLst>
          </p:cNvPr>
          <p:cNvSpPr txBox="1"/>
          <p:nvPr/>
        </p:nvSpPr>
        <p:spPr>
          <a:xfrm>
            <a:off x="1294397" y="1890935"/>
            <a:ext cx="210295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正解</a:t>
            </a:r>
          </a:p>
        </p:txBody>
      </p:sp>
      <p:sp>
        <p:nvSpPr>
          <p:cNvPr id="8" name="文字方塊 7">
            <a:extLst>
              <a:ext uri="{FF2B5EF4-FFF2-40B4-BE49-F238E27FC236}">
                <a16:creationId xmlns:a16="http://schemas.microsoft.com/office/drawing/2014/main" id="{A8EEC456-F213-EEC8-E4C1-A1C7767A063E}"/>
              </a:ext>
            </a:extLst>
          </p:cNvPr>
          <p:cNvSpPr txBox="1"/>
          <p:nvPr/>
        </p:nvSpPr>
        <p:spPr>
          <a:xfrm>
            <a:off x="8016409" y="1909117"/>
            <a:ext cx="2102951" cy="461665"/>
          </a:xfrm>
          <a:prstGeom prst="rect">
            <a:avLst/>
          </a:prstGeom>
          <a:noFill/>
        </p:spPr>
        <p:txBody>
          <a:bodyPr wrap="square" rtlCol="0">
            <a:spAutoFit/>
          </a:bodyPr>
          <a:lstStyle/>
          <a:p>
            <a:r>
              <a:rPr lang="en-US" altLang="zh-TW" sz="2400" dirty="0" err="1">
                <a:latin typeface="微軟正黑體" panose="020B0604030504040204" pitchFamily="34" charset="-120"/>
                <a:ea typeface="微軟正黑體" panose="020B0604030504040204" pitchFamily="34" charset="-120"/>
              </a:rPr>
              <a:t>LLaMA</a:t>
            </a:r>
            <a:endParaRPr lang="zh-TW" altLang="en-US"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B94424C-316C-466C-E000-D0C039527C90}"/>
              </a:ext>
            </a:extLst>
          </p:cNvPr>
          <p:cNvSpPr txBox="1"/>
          <p:nvPr/>
        </p:nvSpPr>
        <p:spPr>
          <a:xfrm>
            <a:off x="8016408" y="2358379"/>
            <a:ext cx="210295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(Meta)</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68E99F47-608B-4625-A4D3-1562A4D685ED}"/>
              </a:ext>
            </a:extLst>
          </p:cNvPr>
          <p:cNvSpPr txBox="1"/>
          <p:nvPr/>
        </p:nvSpPr>
        <p:spPr>
          <a:xfrm>
            <a:off x="4655402" y="1890935"/>
            <a:ext cx="210295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TAIDE</a:t>
            </a:r>
            <a:endParaRPr lang="zh-TW" altLang="en-US" sz="2400"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56F8C9E5-6A80-F073-1612-AA05B74209BD}"/>
              </a:ext>
            </a:extLst>
          </p:cNvPr>
          <p:cNvSpPr txBox="1"/>
          <p:nvPr/>
        </p:nvSpPr>
        <p:spPr>
          <a:xfrm>
            <a:off x="4655401" y="2282900"/>
            <a:ext cx="1581359"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讀了較多繁體中文</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7FFA255A-3C04-C947-E642-0B79F4A312B0}"/>
              </a:ext>
            </a:extLst>
          </p:cNvPr>
          <p:cNvSpPr/>
          <p:nvPr/>
        </p:nvSpPr>
        <p:spPr>
          <a:xfrm>
            <a:off x="4617301" y="1652588"/>
            <a:ext cx="3276601" cy="5580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146143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D6E1B-4FFA-2115-52AB-F1473E4A22FB}"/>
            </a:ext>
          </a:extLst>
        </p:cNvPr>
        <p:cNvGrpSpPr/>
        <p:nvPr/>
      </p:nvGrpSpPr>
      <p:grpSpPr>
        <a:xfrm>
          <a:off x="0" y="0"/>
          <a:ext cx="0" cy="0"/>
          <a:chOff x="0" y="0"/>
          <a:chExt cx="0" cy="0"/>
        </a:xfrm>
      </p:grpSpPr>
      <p:pic>
        <p:nvPicPr>
          <p:cNvPr id="5" name="內容版面配置區 4" descr="一張含有 文字, 字型, 圖形, 螢幕擷取畫面 的圖片&#10;&#10;自動產生的描述">
            <a:extLst>
              <a:ext uri="{FF2B5EF4-FFF2-40B4-BE49-F238E27FC236}">
                <a16:creationId xmlns:a16="http://schemas.microsoft.com/office/drawing/2014/main" id="{34C88C49-1B18-B225-A028-8B552783D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561" y="1356923"/>
            <a:ext cx="3060573" cy="1483700"/>
          </a:xfrm>
        </p:spPr>
      </p:pic>
      <p:sp>
        <p:nvSpPr>
          <p:cNvPr id="9" name="文字方塊 8">
            <a:extLst>
              <a:ext uri="{FF2B5EF4-FFF2-40B4-BE49-F238E27FC236}">
                <a16:creationId xmlns:a16="http://schemas.microsoft.com/office/drawing/2014/main" id="{61A98D5F-2D1B-75EB-F3CC-7D7890AF5AD5}"/>
              </a:ext>
            </a:extLst>
          </p:cNvPr>
          <p:cNvSpPr txBox="1"/>
          <p:nvPr/>
        </p:nvSpPr>
        <p:spPr>
          <a:xfrm>
            <a:off x="1299561" y="3293848"/>
            <a:ext cx="30605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可信任生成式</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 </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發展先期計畫</a:t>
            </a:r>
          </a:p>
        </p:txBody>
      </p:sp>
      <p:sp>
        <p:nvSpPr>
          <p:cNvPr id="12" name="文字方塊 11">
            <a:extLst>
              <a:ext uri="{FF2B5EF4-FFF2-40B4-BE49-F238E27FC236}">
                <a16:creationId xmlns:a16="http://schemas.microsoft.com/office/drawing/2014/main" id="{2A058652-0E5E-CB47-8E0C-133D5108B148}"/>
              </a:ext>
            </a:extLst>
          </p:cNvPr>
          <p:cNvSpPr txBox="1"/>
          <p:nvPr/>
        </p:nvSpPr>
        <p:spPr>
          <a:xfrm>
            <a:off x="1299561" y="4651237"/>
            <a:ext cx="37255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官網：</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https://taide.tw/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07DA595-BC18-15F1-19A8-86A4ED5135F5}"/>
              </a:ext>
            </a:extLst>
          </p:cNvPr>
          <p:cNvPicPr>
            <a:picLocks noChangeAspect="1"/>
          </p:cNvPicPr>
          <p:nvPr/>
        </p:nvPicPr>
        <p:blipFill>
          <a:blip r:embed="rId3"/>
          <a:stretch>
            <a:fillRect/>
          </a:stretch>
        </p:blipFill>
        <p:spPr>
          <a:xfrm>
            <a:off x="5538642" y="1069450"/>
            <a:ext cx="5353797" cy="4448796"/>
          </a:xfrm>
          <a:prstGeom prst="rect">
            <a:avLst/>
          </a:prstGeom>
        </p:spPr>
      </p:pic>
      <p:sp>
        <p:nvSpPr>
          <p:cNvPr id="11" name="文字方塊 10">
            <a:extLst>
              <a:ext uri="{FF2B5EF4-FFF2-40B4-BE49-F238E27FC236}">
                <a16:creationId xmlns:a16="http://schemas.microsoft.com/office/drawing/2014/main" id="{15AECF9B-DCC3-DBBD-18F2-DB9069F9BF96}"/>
              </a:ext>
            </a:extLst>
          </p:cNvPr>
          <p:cNvSpPr txBox="1"/>
          <p:nvPr/>
        </p:nvSpPr>
        <p:spPr>
          <a:xfrm>
            <a:off x="7411084" y="5391788"/>
            <a:ext cx="41148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4/26</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蔡宗翰教授演講</a:t>
            </a:r>
          </a:p>
        </p:txBody>
      </p:sp>
    </p:spTree>
    <p:extLst>
      <p:ext uri="{BB962C8B-B14F-4D97-AF65-F5344CB8AC3E}">
        <p14:creationId xmlns:p14="http://schemas.microsoft.com/office/powerpoint/2010/main" val="1981481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62E99E-B66E-423F-2F0A-0831C761682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全面評估模型並不容易</a:t>
            </a:r>
            <a:endParaRPr lang="zh-TW" altLang="en-US" dirty="0"/>
          </a:p>
        </p:txBody>
      </p:sp>
      <p:sp>
        <p:nvSpPr>
          <p:cNvPr id="4" name="Google Shape;111;p27">
            <a:extLst>
              <a:ext uri="{FF2B5EF4-FFF2-40B4-BE49-F238E27FC236}">
                <a16:creationId xmlns:a16="http://schemas.microsoft.com/office/drawing/2014/main" id="{59D90614-EF3C-C64A-CE76-BCC62D2BBBDB}"/>
              </a:ext>
            </a:extLst>
          </p:cNvPr>
          <p:cNvSpPr/>
          <p:nvPr/>
        </p:nvSpPr>
        <p:spPr>
          <a:xfrm>
            <a:off x="6911160" y="2326793"/>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6">
              <a:lumMod val="40000"/>
              <a:lumOff val="6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5" name="文字方塊 4">
            <a:extLst>
              <a:ext uri="{FF2B5EF4-FFF2-40B4-BE49-F238E27FC236}">
                <a16:creationId xmlns:a16="http://schemas.microsoft.com/office/drawing/2014/main" id="{5584A7EA-EDD6-1E04-B99F-7ED8EC7AAA18}"/>
              </a:ext>
            </a:extLst>
          </p:cNvPr>
          <p:cNvSpPr txBox="1"/>
          <p:nvPr/>
        </p:nvSpPr>
        <p:spPr>
          <a:xfrm>
            <a:off x="6553202" y="3106470"/>
            <a:ext cx="1792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翻譯</a:t>
            </a:r>
          </a:p>
        </p:txBody>
      </p:sp>
      <p:sp>
        <p:nvSpPr>
          <p:cNvPr id="6" name="文字方塊 5">
            <a:extLst>
              <a:ext uri="{FF2B5EF4-FFF2-40B4-BE49-F238E27FC236}">
                <a16:creationId xmlns:a16="http://schemas.microsoft.com/office/drawing/2014/main" id="{FCAEF79F-4E64-6C57-4DFC-1C618D66B121}"/>
              </a:ext>
            </a:extLst>
          </p:cNvPr>
          <p:cNvSpPr txBox="1"/>
          <p:nvPr/>
        </p:nvSpPr>
        <p:spPr>
          <a:xfrm>
            <a:off x="2116964" y="2326793"/>
            <a:ext cx="37235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這堂課我們要講如何駕馭大型語言模型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4514111E-E564-BAA0-6A6C-81F4D0459D70}"/>
              </a:ext>
            </a:extLst>
          </p:cNvPr>
          <p:cNvSpPr txBox="1"/>
          <p:nvPr/>
        </p:nvSpPr>
        <p:spPr>
          <a:xfrm>
            <a:off x="9133604" y="2326792"/>
            <a:ext cx="2049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This</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course is about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6ACB80E4-97C1-B509-05D6-69D578677C10}"/>
              </a:ext>
            </a:extLst>
          </p:cNvPr>
          <p:cNvCxnSpPr>
            <a:cxnSpLocks/>
          </p:cNvCxnSpPr>
          <p:nvPr/>
        </p:nvCxnSpPr>
        <p:spPr>
          <a:xfrm>
            <a:off x="5840507" y="2673694"/>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025B6BB7-6F9B-2E3A-934F-4E5104A3ED04}"/>
              </a:ext>
            </a:extLst>
          </p:cNvPr>
          <p:cNvCxnSpPr>
            <a:cxnSpLocks/>
          </p:cNvCxnSpPr>
          <p:nvPr/>
        </p:nvCxnSpPr>
        <p:spPr>
          <a:xfrm>
            <a:off x="8191348" y="2673694"/>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60D1382-9C98-B711-471B-6EAC9ECBDB98}"/>
              </a:ext>
            </a:extLst>
          </p:cNvPr>
          <p:cNvSpPr txBox="1"/>
          <p:nvPr/>
        </p:nvSpPr>
        <p:spPr>
          <a:xfrm>
            <a:off x="838200" y="1902180"/>
            <a:ext cx="17929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專才</a:t>
            </a:r>
          </a:p>
        </p:txBody>
      </p:sp>
      <p:sp>
        <p:nvSpPr>
          <p:cNvPr id="11" name="Google Shape;111;p27">
            <a:extLst>
              <a:ext uri="{FF2B5EF4-FFF2-40B4-BE49-F238E27FC236}">
                <a16:creationId xmlns:a16="http://schemas.microsoft.com/office/drawing/2014/main" id="{54153EA5-8410-E538-B781-96D9637A1EC6}"/>
              </a:ext>
            </a:extLst>
          </p:cNvPr>
          <p:cNvSpPr/>
          <p:nvPr/>
        </p:nvSpPr>
        <p:spPr>
          <a:xfrm>
            <a:off x="6949259" y="4466998"/>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12" name="文字方塊 11">
            <a:extLst>
              <a:ext uri="{FF2B5EF4-FFF2-40B4-BE49-F238E27FC236}">
                <a16:creationId xmlns:a16="http://schemas.microsoft.com/office/drawing/2014/main" id="{D8B19816-A861-E22E-806F-F632994B7A9A}"/>
              </a:ext>
            </a:extLst>
          </p:cNvPr>
          <p:cNvSpPr txBox="1"/>
          <p:nvPr/>
        </p:nvSpPr>
        <p:spPr>
          <a:xfrm>
            <a:off x="6096000" y="5233118"/>
            <a:ext cx="2877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什麼都會</a:t>
            </a:r>
          </a:p>
        </p:txBody>
      </p:sp>
      <p:sp>
        <p:nvSpPr>
          <p:cNvPr id="13" name="文字方塊 12">
            <a:extLst>
              <a:ext uri="{FF2B5EF4-FFF2-40B4-BE49-F238E27FC236}">
                <a16:creationId xmlns:a16="http://schemas.microsoft.com/office/drawing/2014/main" id="{D35D2DBD-D315-1913-9674-CE226703C72B}"/>
              </a:ext>
            </a:extLst>
          </p:cNvPr>
          <p:cNvSpPr txBox="1"/>
          <p:nvPr/>
        </p:nvSpPr>
        <p:spPr>
          <a:xfrm>
            <a:off x="2155063" y="4573571"/>
            <a:ext cx="37235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這堂課我們要講如何駕馭大型語言模型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7763005F-3FA9-FED9-D1D3-2306D2769AC7}"/>
              </a:ext>
            </a:extLst>
          </p:cNvPr>
          <p:cNvSpPr txBox="1"/>
          <p:nvPr/>
        </p:nvSpPr>
        <p:spPr>
          <a:xfrm>
            <a:off x="9171703" y="4466997"/>
            <a:ext cx="2049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This</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course is about ……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線單箭頭接點 14">
            <a:extLst>
              <a:ext uri="{FF2B5EF4-FFF2-40B4-BE49-F238E27FC236}">
                <a16:creationId xmlns:a16="http://schemas.microsoft.com/office/drawing/2014/main" id="{B3D2BCC6-87E4-9D62-40F4-D6CE836F0C09}"/>
              </a:ext>
            </a:extLst>
          </p:cNvPr>
          <p:cNvCxnSpPr>
            <a:cxnSpLocks/>
          </p:cNvCxnSpPr>
          <p:nvPr/>
        </p:nvCxnSpPr>
        <p:spPr>
          <a:xfrm>
            <a:off x="5878606" y="4813899"/>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D584E5E-59D1-CFD1-9B54-F4F7C2BE086E}"/>
              </a:ext>
            </a:extLst>
          </p:cNvPr>
          <p:cNvCxnSpPr>
            <a:cxnSpLocks/>
          </p:cNvCxnSpPr>
          <p:nvPr/>
        </p:nvCxnSpPr>
        <p:spPr>
          <a:xfrm>
            <a:off x="8229447" y="4813899"/>
            <a:ext cx="9063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14ED1C3-B324-3AB9-4C87-A69181862606}"/>
              </a:ext>
            </a:extLst>
          </p:cNvPr>
          <p:cNvSpPr txBox="1"/>
          <p:nvPr/>
        </p:nvSpPr>
        <p:spPr>
          <a:xfrm>
            <a:off x="2155213" y="4062366"/>
            <a:ext cx="41765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對以下文句做</a:t>
            </a: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翻譯</a:t>
            </a: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p:txBody>
      </p:sp>
      <p:sp>
        <p:nvSpPr>
          <p:cNvPr id="18" name="文字方塊 17">
            <a:extLst>
              <a:ext uri="{FF2B5EF4-FFF2-40B4-BE49-F238E27FC236}">
                <a16:creationId xmlns:a16="http://schemas.microsoft.com/office/drawing/2014/main" id="{D75BDB60-B3E5-7A36-E860-BB27E87BBD2C}"/>
              </a:ext>
            </a:extLst>
          </p:cNvPr>
          <p:cNvSpPr txBox="1"/>
          <p:nvPr/>
        </p:nvSpPr>
        <p:spPr>
          <a:xfrm>
            <a:off x="838200" y="3811234"/>
            <a:ext cx="17929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通才</a:t>
            </a:r>
          </a:p>
        </p:txBody>
      </p:sp>
      <p:cxnSp>
        <p:nvCxnSpPr>
          <p:cNvPr id="19" name="直線單箭頭接點 18">
            <a:extLst>
              <a:ext uri="{FF2B5EF4-FFF2-40B4-BE49-F238E27FC236}">
                <a16:creationId xmlns:a16="http://schemas.microsoft.com/office/drawing/2014/main" id="{EC779035-5924-8FEC-7E72-3D9D3C19126E}"/>
              </a:ext>
            </a:extLst>
          </p:cNvPr>
          <p:cNvCxnSpPr/>
          <p:nvPr/>
        </p:nvCxnSpPr>
        <p:spPr>
          <a:xfrm flipH="1">
            <a:off x="7611669" y="1787832"/>
            <a:ext cx="376518" cy="33619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F5FC4283-F0B8-45C9-D3BE-B2B6819F41BC}"/>
              </a:ext>
            </a:extLst>
          </p:cNvPr>
          <p:cNvSpPr txBox="1"/>
          <p:nvPr/>
        </p:nvSpPr>
        <p:spPr>
          <a:xfrm>
            <a:off x="7988186" y="1437168"/>
            <a:ext cx="37085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只要評估翻譯做得好不好</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D09120F4-30B8-AEB8-199E-142C8244B27F}"/>
              </a:ext>
            </a:extLst>
          </p:cNvPr>
          <p:cNvCxnSpPr/>
          <p:nvPr/>
        </p:nvCxnSpPr>
        <p:spPr>
          <a:xfrm flipH="1">
            <a:off x="7611669" y="4001776"/>
            <a:ext cx="376518" cy="33619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4BE491C-459B-5F1A-6622-E3D52FD63265}"/>
              </a:ext>
            </a:extLst>
          </p:cNvPr>
          <p:cNvSpPr txBox="1"/>
          <p:nvPr/>
        </p:nvSpPr>
        <p:spPr>
          <a:xfrm>
            <a:off x="7988186" y="3651112"/>
            <a:ext cx="37085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要怎麼評估其能力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A3D13CE0-51C6-5C4D-4C3A-C2471C3A84E1}"/>
              </a:ext>
            </a:extLst>
          </p:cNvPr>
          <p:cNvSpPr txBox="1"/>
          <p:nvPr/>
        </p:nvSpPr>
        <p:spPr>
          <a:xfrm>
            <a:off x="1333499" y="6071576"/>
            <a:ext cx="10363200"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使用者的要求千齊百怪、同一種要求可以有截然不同的解法</a:t>
            </a:r>
          </a:p>
        </p:txBody>
      </p:sp>
    </p:spTree>
    <p:extLst>
      <p:ext uri="{BB962C8B-B14F-4D97-AF65-F5344CB8AC3E}">
        <p14:creationId xmlns:p14="http://schemas.microsoft.com/office/powerpoint/2010/main" val="6458295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07E40-C9CE-AC19-1280-B29ABE474F1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全面評估模型並不容易</a:t>
            </a:r>
            <a:endParaRPr lang="zh-TW" altLang="en-US" dirty="0"/>
          </a:p>
        </p:txBody>
      </p:sp>
      <p:sp>
        <p:nvSpPr>
          <p:cNvPr id="3" name="內容版面配置區 2">
            <a:extLst>
              <a:ext uri="{FF2B5EF4-FFF2-40B4-BE49-F238E27FC236}">
                <a16:creationId xmlns:a16="http://schemas.microsoft.com/office/drawing/2014/main" id="{FAC7821B-408C-23D9-C874-18D53565F7F8}"/>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0C5E8158-FD78-EE7F-78E2-4DB825D03ECD}"/>
              </a:ext>
            </a:extLst>
          </p:cNvPr>
          <p:cNvPicPr>
            <a:picLocks noChangeAspect="1"/>
          </p:cNvPicPr>
          <p:nvPr/>
        </p:nvPicPr>
        <p:blipFill>
          <a:blip r:embed="rId2"/>
          <a:stretch>
            <a:fillRect/>
          </a:stretch>
        </p:blipFill>
        <p:spPr>
          <a:xfrm>
            <a:off x="685311" y="1502165"/>
            <a:ext cx="9205052" cy="5165335"/>
          </a:xfrm>
          <a:prstGeom prst="rect">
            <a:avLst/>
          </a:prstGeom>
        </p:spPr>
      </p:pic>
      <p:sp>
        <p:nvSpPr>
          <p:cNvPr id="7" name="文字方塊 6">
            <a:extLst>
              <a:ext uri="{FF2B5EF4-FFF2-40B4-BE49-F238E27FC236}">
                <a16:creationId xmlns:a16="http://schemas.microsoft.com/office/drawing/2014/main" id="{3EB77E93-4756-5872-4E6D-C955BA03C98D}"/>
              </a:ext>
            </a:extLst>
          </p:cNvPr>
          <p:cNvSpPr txBox="1"/>
          <p:nvPr/>
        </p:nvSpPr>
        <p:spPr>
          <a:xfrm>
            <a:off x="45918" y="2366063"/>
            <a:ext cx="1584563" cy="461665"/>
          </a:xfrm>
          <a:prstGeom prst="rect">
            <a:avLst/>
          </a:prstGeom>
          <a:noFill/>
        </p:spPr>
        <p:txBody>
          <a:bodyPr wrap="square" rtlCol="0">
            <a:spAutoFit/>
          </a:bodyPr>
          <a:lstStyle/>
          <a:p>
            <a:pPr algn="ctr"/>
            <a:r>
              <a:rPr lang="en-US" altLang="zh-TW" sz="2400" dirty="0"/>
              <a:t>Gemini</a:t>
            </a:r>
          </a:p>
        </p:txBody>
      </p:sp>
      <p:sp>
        <p:nvSpPr>
          <p:cNvPr id="9" name="文字方塊 8">
            <a:extLst>
              <a:ext uri="{FF2B5EF4-FFF2-40B4-BE49-F238E27FC236}">
                <a16:creationId xmlns:a16="http://schemas.microsoft.com/office/drawing/2014/main" id="{1CC035E5-0E06-AF7C-662B-04F4CD1DD197}"/>
              </a:ext>
            </a:extLst>
          </p:cNvPr>
          <p:cNvSpPr txBox="1"/>
          <p:nvPr/>
        </p:nvSpPr>
        <p:spPr>
          <a:xfrm>
            <a:off x="6477000" y="87977"/>
            <a:ext cx="6096000" cy="369332"/>
          </a:xfrm>
          <a:prstGeom prst="rect">
            <a:avLst/>
          </a:prstGeom>
          <a:noFill/>
        </p:spPr>
        <p:txBody>
          <a:bodyPr wrap="square">
            <a:spAutoFit/>
          </a:bodyPr>
          <a:lstStyle/>
          <a:p>
            <a:r>
              <a:rPr lang="en-US" altLang="zh-TW" dirty="0"/>
              <a:t>Source of image: </a:t>
            </a:r>
            <a:r>
              <a:rPr lang="zh-TW" altLang="en-US" dirty="0"/>
              <a:t>https://memes.tw/wtf?template=55520</a:t>
            </a:r>
          </a:p>
        </p:txBody>
      </p:sp>
      <p:sp>
        <p:nvSpPr>
          <p:cNvPr id="10" name="矩形 9">
            <a:extLst>
              <a:ext uri="{FF2B5EF4-FFF2-40B4-BE49-F238E27FC236}">
                <a16:creationId xmlns:a16="http://schemas.microsoft.com/office/drawing/2014/main" id="{907A7A51-FCBC-4436-F69C-C172A2428320}"/>
              </a:ext>
            </a:extLst>
          </p:cNvPr>
          <p:cNvSpPr/>
          <p:nvPr/>
        </p:nvSpPr>
        <p:spPr>
          <a:xfrm>
            <a:off x="1472722" y="2827728"/>
            <a:ext cx="9120056" cy="4703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descr="一張含有 人員, 人的臉孔, 服裝, 男人 的圖片&#10;&#10;自動產生的描述">
            <a:extLst>
              <a:ext uri="{FF2B5EF4-FFF2-40B4-BE49-F238E27FC236}">
                <a16:creationId xmlns:a16="http://schemas.microsoft.com/office/drawing/2014/main" id="{6AA5B597-F887-C266-C779-4CC9E4A78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174" y="2366063"/>
            <a:ext cx="6093076" cy="4103664"/>
          </a:xfrm>
          <a:prstGeom prst="rect">
            <a:avLst/>
          </a:prstGeom>
        </p:spPr>
      </p:pic>
    </p:spTree>
    <p:extLst>
      <p:ext uri="{BB962C8B-B14F-4D97-AF65-F5344CB8AC3E}">
        <p14:creationId xmlns:p14="http://schemas.microsoft.com/office/powerpoint/2010/main" val="12221183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3E01-F3C1-BB0B-AB40-993DB7C8E86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3E85711-7B0C-726E-0B37-391BB11492B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全面評估模型並不容易</a:t>
            </a:r>
            <a:endParaRPr lang="zh-TW" altLang="en-US" dirty="0"/>
          </a:p>
        </p:txBody>
      </p:sp>
      <p:sp>
        <p:nvSpPr>
          <p:cNvPr id="3" name="內容版面配置區 2">
            <a:extLst>
              <a:ext uri="{FF2B5EF4-FFF2-40B4-BE49-F238E27FC236}">
                <a16:creationId xmlns:a16="http://schemas.microsoft.com/office/drawing/2014/main" id="{00351ABA-B75E-90B3-5F73-C3E88332CBF4}"/>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BE018A01-7DDE-A110-1AF9-AD47B544936F}"/>
              </a:ext>
            </a:extLst>
          </p:cNvPr>
          <p:cNvPicPr>
            <a:picLocks noChangeAspect="1"/>
          </p:cNvPicPr>
          <p:nvPr/>
        </p:nvPicPr>
        <p:blipFill>
          <a:blip r:embed="rId2"/>
          <a:stretch>
            <a:fillRect/>
          </a:stretch>
        </p:blipFill>
        <p:spPr>
          <a:xfrm>
            <a:off x="685311" y="1502165"/>
            <a:ext cx="9205052" cy="5165335"/>
          </a:xfrm>
          <a:prstGeom prst="rect">
            <a:avLst/>
          </a:prstGeom>
        </p:spPr>
      </p:pic>
      <p:sp>
        <p:nvSpPr>
          <p:cNvPr id="7" name="文字方塊 6">
            <a:extLst>
              <a:ext uri="{FF2B5EF4-FFF2-40B4-BE49-F238E27FC236}">
                <a16:creationId xmlns:a16="http://schemas.microsoft.com/office/drawing/2014/main" id="{7FC8E84D-8483-2C97-FCCB-8650012B48A6}"/>
              </a:ext>
            </a:extLst>
          </p:cNvPr>
          <p:cNvSpPr txBox="1"/>
          <p:nvPr/>
        </p:nvSpPr>
        <p:spPr>
          <a:xfrm>
            <a:off x="45918" y="2366063"/>
            <a:ext cx="1584563" cy="461665"/>
          </a:xfrm>
          <a:prstGeom prst="rect">
            <a:avLst/>
          </a:prstGeom>
          <a:noFill/>
        </p:spPr>
        <p:txBody>
          <a:bodyPr wrap="square" rtlCol="0">
            <a:spAutoFit/>
          </a:bodyPr>
          <a:lstStyle/>
          <a:p>
            <a:pPr algn="ctr"/>
            <a:r>
              <a:rPr lang="en-US" altLang="zh-TW" sz="2400" dirty="0"/>
              <a:t>Gemini</a:t>
            </a:r>
          </a:p>
        </p:txBody>
      </p:sp>
      <p:sp>
        <p:nvSpPr>
          <p:cNvPr id="4" name="文字方塊 3">
            <a:extLst>
              <a:ext uri="{FF2B5EF4-FFF2-40B4-BE49-F238E27FC236}">
                <a16:creationId xmlns:a16="http://schemas.microsoft.com/office/drawing/2014/main" id="{7874F556-3C85-5300-94D1-67256207D4D9}"/>
              </a:ext>
            </a:extLst>
          </p:cNvPr>
          <p:cNvSpPr txBox="1"/>
          <p:nvPr/>
        </p:nvSpPr>
        <p:spPr>
          <a:xfrm>
            <a:off x="85724" y="4082694"/>
            <a:ext cx="154475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笑了五百多次</a:t>
            </a:r>
          </a:p>
        </p:txBody>
      </p:sp>
    </p:spTree>
    <p:extLst>
      <p:ext uri="{BB962C8B-B14F-4D97-AF65-F5344CB8AC3E}">
        <p14:creationId xmlns:p14="http://schemas.microsoft.com/office/powerpoint/2010/main" val="30927683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322D-EE77-8508-C492-1A6BFF1E01A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DE68BCA-D705-AC2D-B46F-133AE0FFA8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全面評估模型並不容易</a:t>
            </a:r>
            <a:endParaRPr lang="zh-TW" altLang="en-US" dirty="0"/>
          </a:p>
        </p:txBody>
      </p:sp>
      <p:sp>
        <p:nvSpPr>
          <p:cNvPr id="3" name="內容版面配置區 2">
            <a:extLst>
              <a:ext uri="{FF2B5EF4-FFF2-40B4-BE49-F238E27FC236}">
                <a16:creationId xmlns:a16="http://schemas.microsoft.com/office/drawing/2014/main" id="{422290E5-8824-FF13-0EB9-44CD7886922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8BCDDF09-4983-7ECA-F643-7E979FE7990C}"/>
              </a:ext>
            </a:extLst>
          </p:cNvPr>
          <p:cNvPicPr>
            <a:picLocks noChangeAspect="1"/>
          </p:cNvPicPr>
          <p:nvPr/>
        </p:nvPicPr>
        <p:blipFill>
          <a:blip r:embed="rId2"/>
          <a:stretch>
            <a:fillRect/>
          </a:stretch>
        </p:blipFill>
        <p:spPr>
          <a:xfrm>
            <a:off x="685311" y="1502165"/>
            <a:ext cx="9205052" cy="5165335"/>
          </a:xfrm>
          <a:prstGeom prst="rect">
            <a:avLst/>
          </a:prstGeom>
        </p:spPr>
      </p:pic>
      <p:sp>
        <p:nvSpPr>
          <p:cNvPr id="7" name="文字方塊 6">
            <a:extLst>
              <a:ext uri="{FF2B5EF4-FFF2-40B4-BE49-F238E27FC236}">
                <a16:creationId xmlns:a16="http://schemas.microsoft.com/office/drawing/2014/main" id="{4159C062-E573-B8C3-5127-88C86A45552D}"/>
              </a:ext>
            </a:extLst>
          </p:cNvPr>
          <p:cNvSpPr txBox="1"/>
          <p:nvPr/>
        </p:nvSpPr>
        <p:spPr>
          <a:xfrm>
            <a:off x="45918" y="2366063"/>
            <a:ext cx="1584563" cy="461665"/>
          </a:xfrm>
          <a:prstGeom prst="rect">
            <a:avLst/>
          </a:prstGeom>
          <a:noFill/>
        </p:spPr>
        <p:txBody>
          <a:bodyPr wrap="square" rtlCol="0">
            <a:spAutoFit/>
          </a:bodyPr>
          <a:lstStyle/>
          <a:p>
            <a:pPr algn="ctr"/>
            <a:r>
              <a:rPr lang="en-US" altLang="zh-TW" sz="2400" dirty="0"/>
              <a:t>Gemini</a:t>
            </a:r>
          </a:p>
        </p:txBody>
      </p:sp>
      <p:sp>
        <p:nvSpPr>
          <p:cNvPr id="4" name="文字方塊 3">
            <a:extLst>
              <a:ext uri="{FF2B5EF4-FFF2-40B4-BE49-F238E27FC236}">
                <a16:creationId xmlns:a16="http://schemas.microsoft.com/office/drawing/2014/main" id="{7FBFCFAB-FA34-39A0-FBF5-C7EB65AD5239}"/>
              </a:ext>
            </a:extLst>
          </p:cNvPr>
          <p:cNvSpPr txBox="1"/>
          <p:nvPr/>
        </p:nvSpPr>
        <p:spPr>
          <a:xfrm>
            <a:off x="85724" y="4082694"/>
            <a:ext cx="154475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笑了五百多次</a:t>
            </a:r>
          </a:p>
        </p:txBody>
      </p:sp>
      <p:pic>
        <p:nvPicPr>
          <p:cNvPr id="5" name="圖片 4">
            <a:extLst>
              <a:ext uri="{FF2B5EF4-FFF2-40B4-BE49-F238E27FC236}">
                <a16:creationId xmlns:a16="http://schemas.microsoft.com/office/drawing/2014/main" id="{58C81730-A8F3-8D49-9B1E-2C930D8EF449}"/>
              </a:ext>
            </a:extLst>
          </p:cNvPr>
          <p:cNvPicPr>
            <a:picLocks noChangeAspect="1"/>
          </p:cNvPicPr>
          <p:nvPr/>
        </p:nvPicPr>
        <p:blipFill>
          <a:blip r:embed="rId3"/>
          <a:stretch>
            <a:fillRect/>
          </a:stretch>
        </p:blipFill>
        <p:spPr>
          <a:xfrm>
            <a:off x="3915696" y="1535743"/>
            <a:ext cx="7476596" cy="3072121"/>
          </a:xfrm>
          <a:prstGeom prst="rect">
            <a:avLst/>
          </a:prstGeom>
        </p:spPr>
      </p:pic>
      <p:sp>
        <p:nvSpPr>
          <p:cNvPr id="11" name="矩形 10">
            <a:extLst>
              <a:ext uri="{FF2B5EF4-FFF2-40B4-BE49-F238E27FC236}">
                <a16:creationId xmlns:a16="http://schemas.microsoft.com/office/drawing/2014/main" id="{8AE03DF8-FAD4-E7BA-662C-49707D1CBF96}"/>
              </a:ext>
            </a:extLst>
          </p:cNvPr>
          <p:cNvSpPr/>
          <p:nvPr/>
        </p:nvSpPr>
        <p:spPr>
          <a:xfrm>
            <a:off x="3915696" y="2765630"/>
            <a:ext cx="7476596" cy="300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27B20212-E22B-8B74-F72E-470648A4412D}"/>
              </a:ext>
            </a:extLst>
          </p:cNvPr>
          <p:cNvSpPr/>
          <p:nvPr/>
        </p:nvSpPr>
        <p:spPr>
          <a:xfrm>
            <a:off x="3915696" y="3050058"/>
            <a:ext cx="7476596" cy="300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B37694A3-9ACD-5A2A-FADA-F533235458D9}"/>
              </a:ext>
            </a:extLst>
          </p:cNvPr>
          <p:cNvSpPr/>
          <p:nvPr/>
        </p:nvSpPr>
        <p:spPr>
          <a:xfrm>
            <a:off x="3915696" y="3334486"/>
            <a:ext cx="7476596" cy="300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958DCD1D-9A32-BA6E-2D90-D28029751FFC}"/>
              </a:ext>
            </a:extLst>
          </p:cNvPr>
          <p:cNvSpPr/>
          <p:nvPr/>
        </p:nvSpPr>
        <p:spPr>
          <a:xfrm>
            <a:off x="3915696" y="3628484"/>
            <a:ext cx="7476596" cy="99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1D2942B8-7072-9FA8-F27F-DA91C8B2322C}"/>
              </a:ext>
            </a:extLst>
          </p:cNvPr>
          <p:cNvPicPr>
            <a:picLocks noChangeAspect="1"/>
          </p:cNvPicPr>
          <p:nvPr/>
        </p:nvPicPr>
        <p:blipFill>
          <a:blip r:embed="rId4"/>
          <a:stretch>
            <a:fillRect/>
          </a:stretch>
        </p:blipFill>
        <p:spPr>
          <a:xfrm>
            <a:off x="3914133" y="4564728"/>
            <a:ext cx="7756092" cy="1972588"/>
          </a:xfrm>
          <a:prstGeom prst="rect">
            <a:avLst/>
          </a:prstGeom>
        </p:spPr>
      </p:pic>
      <p:sp>
        <p:nvSpPr>
          <p:cNvPr id="17" name="文字方塊 16">
            <a:extLst>
              <a:ext uri="{FF2B5EF4-FFF2-40B4-BE49-F238E27FC236}">
                <a16:creationId xmlns:a16="http://schemas.microsoft.com/office/drawing/2014/main" id="{EBC0C404-5715-8A6A-0B67-EE9F64B9CB5C}"/>
              </a:ext>
            </a:extLst>
          </p:cNvPr>
          <p:cNvSpPr txBox="1"/>
          <p:nvPr/>
        </p:nvSpPr>
        <p:spPr>
          <a:xfrm>
            <a:off x="3572348" y="5221141"/>
            <a:ext cx="1584563" cy="461665"/>
          </a:xfrm>
          <a:prstGeom prst="rect">
            <a:avLst/>
          </a:prstGeom>
          <a:noFill/>
        </p:spPr>
        <p:txBody>
          <a:bodyPr wrap="square" rtlCol="0">
            <a:spAutoFit/>
          </a:bodyPr>
          <a:lstStyle/>
          <a:p>
            <a:pPr algn="ctr"/>
            <a:r>
              <a:rPr lang="en-US" altLang="zh-TW" sz="2400" dirty="0"/>
              <a:t>3.5</a:t>
            </a:r>
          </a:p>
        </p:txBody>
      </p:sp>
      <p:sp>
        <p:nvSpPr>
          <p:cNvPr id="18" name="文字方塊 17">
            <a:extLst>
              <a:ext uri="{FF2B5EF4-FFF2-40B4-BE49-F238E27FC236}">
                <a16:creationId xmlns:a16="http://schemas.microsoft.com/office/drawing/2014/main" id="{EAB8FED5-70D5-99DB-DF09-9C82E2369020}"/>
              </a:ext>
            </a:extLst>
          </p:cNvPr>
          <p:cNvSpPr txBox="1"/>
          <p:nvPr/>
        </p:nvSpPr>
        <p:spPr>
          <a:xfrm>
            <a:off x="7291173" y="630398"/>
            <a:ext cx="406262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那 </a:t>
            </a:r>
            <a:r>
              <a:rPr lang="en-US" altLang="zh-TW" sz="2800" dirty="0">
                <a:latin typeface="微軟正黑體" panose="020B0604030504040204" pitchFamily="34" charset="-120"/>
                <a:ea typeface="微軟正黑體" panose="020B0604030504040204" pitchFamily="34" charset="-120"/>
              </a:rPr>
              <a:t>GPT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4 </a:t>
            </a:r>
            <a:r>
              <a:rPr lang="zh-TW" altLang="en-US" sz="2800" dirty="0">
                <a:latin typeface="微軟正黑體" panose="020B0604030504040204" pitchFamily="34" charset="-120"/>
                <a:ea typeface="微軟正黑體" panose="020B0604030504040204" pitchFamily="34" charset="-120"/>
              </a:rPr>
              <a:t>怎麼回答呢？</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946748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6799-7B64-4CE0-AF1B-557E1949C3C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EFA4634-6A46-FCD2-C40C-2545B59E016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邁向通才的生成式人工智慧</a:t>
            </a:r>
          </a:p>
        </p:txBody>
      </p:sp>
      <p:pic>
        <p:nvPicPr>
          <p:cNvPr id="5" name="圖片 4">
            <a:extLst>
              <a:ext uri="{FF2B5EF4-FFF2-40B4-BE49-F238E27FC236}">
                <a16:creationId xmlns:a16="http://schemas.microsoft.com/office/drawing/2014/main" id="{92E41DE0-49D4-323C-7CFE-C0F999721A36}"/>
              </a:ext>
            </a:extLst>
          </p:cNvPr>
          <p:cNvPicPr>
            <a:picLocks noChangeAspect="1"/>
          </p:cNvPicPr>
          <p:nvPr/>
        </p:nvPicPr>
        <p:blipFill>
          <a:blip r:embed="rId3"/>
          <a:stretch>
            <a:fillRect/>
          </a:stretch>
        </p:blipFill>
        <p:spPr>
          <a:xfrm>
            <a:off x="494331" y="1514591"/>
            <a:ext cx="4672212" cy="2156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C0A4773D-F722-E1AA-A713-AB18CF88DFF2}"/>
              </a:ext>
            </a:extLst>
          </p:cNvPr>
          <p:cNvPicPr>
            <a:picLocks noChangeAspect="1"/>
          </p:cNvPicPr>
          <p:nvPr/>
        </p:nvPicPr>
        <p:blipFill>
          <a:blip r:embed="rId4"/>
          <a:stretch>
            <a:fillRect/>
          </a:stretch>
        </p:blipFill>
        <p:spPr>
          <a:xfrm>
            <a:off x="2830437" y="3429000"/>
            <a:ext cx="5194008" cy="2403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978BB180-8F9C-34C6-CB8D-61D5853DF7EE}"/>
              </a:ext>
            </a:extLst>
          </p:cNvPr>
          <p:cNvSpPr txBox="1"/>
          <p:nvPr/>
        </p:nvSpPr>
        <p:spPr>
          <a:xfrm>
            <a:off x="402884" y="3753565"/>
            <a:ext cx="29855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OpenAI ChatGPT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0EE98C6-3A52-249B-8752-4D2FF8772A80}"/>
              </a:ext>
            </a:extLst>
          </p:cNvPr>
          <p:cNvSpPr txBox="1"/>
          <p:nvPr/>
        </p:nvSpPr>
        <p:spPr>
          <a:xfrm>
            <a:off x="2830437" y="5915353"/>
            <a:ext cx="28373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Google Gemini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99495C3E-D39F-CCE0-DE0D-17A0D781CD8F}"/>
              </a:ext>
            </a:extLst>
          </p:cNvPr>
          <p:cNvSpPr txBox="1"/>
          <p:nvPr/>
        </p:nvSpPr>
        <p:spPr>
          <a:xfrm>
            <a:off x="5727749" y="103826"/>
            <a:ext cx="609600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Comparison: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https://arxiv.org/abs/2312.11444</a:t>
            </a:r>
          </a:p>
        </p:txBody>
      </p:sp>
      <p:pic>
        <p:nvPicPr>
          <p:cNvPr id="10" name="圖片 9">
            <a:extLst>
              <a:ext uri="{FF2B5EF4-FFF2-40B4-BE49-F238E27FC236}">
                <a16:creationId xmlns:a16="http://schemas.microsoft.com/office/drawing/2014/main" id="{3D9ACF57-FB87-0BAD-DE45-8EC7518C0F40}"/>
              </a:ext>
            </a:extLst>
          </p:cNvPr>
          <p:cNvPicPr>
            <a:picLocks noChangeAspect="1"/>
          </p:cNvPicPr>
          <p:nvPr/>
        </p:nvPicPr>
        <p:blipFill>
          <a:blip r:embed="rId5"/>
          <a:stretch>
            <a:fillRect/>
          </a:stretch>
        </p:blipFill>
        <p:spPr>
          <a:xfrm>
            <a:off x="5368210" y="1514591"/>
            <a:ext cx="4674156" cy="2756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文字方塊 10">
            <a:extLst>
              <a:ext uri="{FF2B5EF4-FFF2-40B4-BE49-F238E27FC236}">
                <a16:creationId xmlns:a16="http://schemas.microsoft.com/office/drawing/2014/main" id="{1D9722E3-639F-9F25-CEEB-CCB58503A732}"/>
              </a:ext>
            </a:extLst>
          </p:cNvPr>
          <p:cNvSpPr txBox="1"/>
          <p:nvPr/>
        </p:nvSpPr>
        <p:spPr>
          <a:xfrm>
            <a:off x="8417166" y="1034881"/>
            <a:ext cx="28373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Microsoft Copilot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F1818018-5ED6-7705-6FC4-5A32C4E5903E}"/>
              </a:ext>
            </a:extLst>
          </p:cNvPr>
          <p:cNvPicPr>
            <a:picLocks noChangeAspect="1"/>
          </p:cNvPicPr>
          <p:nvPr/>
        </p:nvPicPr>
        <p:blipFill>
          <a:blip r:embed="rId6"/>
          <a:stretch>
            <a:fillRect/>
          </a:stretch>
        </p:blipFill>
        <p:spPr>
          <a:xfrm>
            <a:off x="7042296" y="2985296"/>
            <a:ext cx="4821758" cy="3167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文字方塊 13">
            <a:extLst>
              <a:ext uri="{FF2B5EF4-FFF2-40B4-BE49-F238E27FC236}">
                <a16:creationId xmlns:a16="http://schemas.microsoft.com/office/drawing/2014/main" id="{3936F9EB-33D6-4FC8-1D36-D1A474188983}"/>
              </a:ext>
            </a:extLst>
          </p:cNvPr>
          <p:cNvSpPr txBox="1"/>
          <p:nvPr/>
        </p:nvSpPr>
        <p:spPr>
          <a:xfrm>
            <a:off x="9605575" y="6232859"/>
            <a:ext cx="28373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Anthropic Claude</a:t>
            </a:r>
          </a:p>
        </p:txBody>
      </p:sp>
    </p:spTree>
    <p:extLst>
      <p:ext uri="{BB962C8B-B14F-4D97-AF65-F5344CB8AC3E}">
        <p14:creationId xmlns:p14="http://schemas.microsoft.com/office/powerpoint/2010/main" val="38474809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E0753-46D6-8768-4EAF-AEB42B870FC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64275A3-6730-232A-8CA9-9AFE44454F0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防止說出有害的內容</a:t>
            </a:r>
            <a:endParaRPr lang="zh-TW" altLang="en-US" dirty="0"/>
          </a:p>
        </p:txBody>
      </p:sp>
      <p:sp>
        <p:nvSpPr>
          <p:cNvPr id="3" name="內容版面配置區 2">
            <a:extLst>
              <a:ext uri="{FF2B5EF4-FFF2-40B4-BE49-F238E27FC236}">
                <a16:creationId xmlns:a16="http://schemas.microsoft.com/office/drawing/2014/main" id="{794C04AB-C757-64D1-C9A3-BB8A082D2027}"/>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過去不用擔心人工智慧說錯話，「分類」只能從既定選項中選擇</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但現在人工智慧可以說任何話了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2B5677F-2A03-E248-2D47-48387676137E}"/>
              </a:ext>
            </a:extLst>
          </p:cNvPr>
          <p:cNvPicPr>
            <a:picLocks noChangeAspect="1"/>
          </p:cNvPicPr>
          <p:nvPr/>
        </p:nvPicPr>
        <p:blipFill>
          <a:blip r:embed="rId2"/>
          <a:stretch>
            <a:fillRect/>
          </a:stretch>
        </p:blipFill>
        <p:spPr>
          <a:xfrm>
            <a:off x="1083448" y="3258736"/>
            <a:ext cx="10596603" cy="2918227"/>
          </a:xfrm>
          <a:prstGeom prst="rect">
            <a:avLst/>
          </a:prstGeom>
        </p:spPr>
      </p:pic>
      <p:sp>
        <p:nvSpPr>
          <p:cNvPr id="4" name="文字方塊 3">
            <a:extLst>
              <a:ext uri="{FF2B5EF4-FFF2-40B4-BE49-F238E27FC236}">
                <a16:creationId xmlns:a16="http://schemas.microsoft.com/office/drawing/2014/main" id="{121B7BCD-1A6D-0E8D-A97B-C477F88873A9}"/>
              </a:ext>
            </a:extLst>
          </p:cNvPr>
          <p:cNvSpPr txBox="1"/>
          <p:nvPr/>
        </p:nvSpPr>
        <p:spPr>
          <a:xfrm>
            <a:off x="526297" y="5030497"/>
            <a:ext cx="1300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 3.5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B587377-40B4-BC1E-C36A-B4FF911C0910}"/>
              </a:ext>
            </a:extLst>
          </p:cNvPr>
          <p:cNvSpPr txBox="1"/>
          <p:nvPr/>
        </p:nvSpPr>
        <p:spPr>
          <a:xfrm>
            <a:off x="6191250" y="801687"/>
            <a:ext cx="4514850" cy="523220"/>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髒話、抄襲、歧視等等</a:t>
            </a:r>
          </a:p>
        </p:txBody>
      </p:sp>
    </p:spTree>
    <p:extLst>
      <p:ext uri="{BB962C8B-B14F-4D97-AF65-F5344CB8AC3E}">
        <p14:creationId xmlns:p14="http://schemas.microsoft.com/office/powerpoint/2010/main" val="5973468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ECC88-496A-BD28-F011-46B61F75025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180B9DA-B6DB-88DF-CAE5-857E4196843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防止說出有害的內容</a:t>
            </a:r>
          </a:p>
        </p:txBody>
      </p:sp>
      <p:sp>
        <p:nvSpPr>
          <p:cNvPr id="3" name="內容版面配置區 2">
            <a:extLst>
              <a:ext uri="{FF2B5EF4-FFF2-40B4-BE49-F238E27FC236}">
                <a16:creationId xmlns:a16="http://schemas.microsoft.com/office/drawing/2014/main" id="{C3C21DF3-4758-C0FA-1CB5-95818F4DC907}"/>
              </a:ext>
            </a:extLst>
          </p:cNvPr>
          <p:cNvSpPr>
            <a:spLocks noGrp="1"/>
          </p:cNvSpPr>
          <p:nvPr>
            <p:ph idx="1"/>
          </p:nvPr>
        </p:nvSpPr>
        <p:spPr/>
        <p:txBody>
          <a:bodyPr/>
          <a:lstStyle/>
          <a:p>
            <a:endParaRPr lang="zh-TW" altLang="en-US" dirty="0"/>
          </a:p>
        </p:txBody>
      </p:sp>
      <p:pic>
        <p:nvPicPr>
          <p:cNvPr id="10" name="圖片 9">
            <a:extLst>
              <a:ext uri="{FF2B5EF4-FFF2-40B4-BE49-F238E27FC236}">
                <a16:creationId xmlns:a16="http://schemas.microsoft.com/office/drawing/2014/main" id="{B418778F-2BB0-ADD7-71D9-38C44BD19848}"/>
              </a:ext>
            </a:extLst>
          </p:cNvPr>
          <p:cNvPicPr>
            <a:picLocks noChangeAspect="1"/>
          </p:cNvPicPr>
          <p:nvPr/>
        </p:nvPicPr>
        <p:blipFill>
          <a:blip r:embed="rId3"/>
          <a:stretch>
            <a:fillRect/>
          </a:stretch>
        </p:blipFill>
        <p:spPr>
          <a:xfrm>
            <a:off x="838200" y="1593290"/>
            <a:ext cx="10999838" cy="4720670"/>
          </a:xfrm>
          <a:prstGeom prst="rect">
            <a:avLst/>
          </a:prstGeom>
        </p:spPr>
      </p:pic>
      <p:sp>
        <p:nvSpPr>
          <p:cNvPr id="11" name="矩形 10">
            <a:extLst>
              <a:ext uri="{FF2B5EF4-FFF2-40B4-BE49-F238E27FC236}">
                <a16:creationId xmlns:a16="http://schemas.microsoft.com/office/drawing/2014/main" id="{A4638FF6-8696-D1E9-E820-0A138FA0EDF8}"/>
              </a:ext>
            </a:extLst>
          </p:cNvPr>
          <p:cNvSpPr/>
          <p:nvPr/>
        </p:nvSpPr>
        <p:spPr>
          <a:xfrm>
            <a:off x="3496235" y="3737001"/>
            <a:ext cx="2223247" cy="27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963D0336-D152-CA8D-5FEC-D2E4F0B04F15}"/>
              </a:ext>
            </a:extLst>
          </p:cNvPr>
          <p:cNvSpPr/>
          <p:nvPr/>
        </p:nvSpPr>
        <p:spPr>
          <a:xfrm>
            <a:off x="2761305" y="4826353"/>
            <a:ext cx="4510352" cy="27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6408F068-8F69-095C-3DF4-03745455C8CB}"/>
              </a:ext>
            </a:extLst>
          </p:cNvPr>
          <p:cNvSpPr/>
          <p:nvPr/>
        </p:nvSpPr>
        <p:spPr>
          <a:xfrm>
            <a:off x="6230093" y="3320141"/>
            <a:ext cx="2812307" cy="27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3A58A067-444A-B9F3-C135-FEB8F7A14B74}"/>
              </a:ext>
            </a:extLst>
          </p:cNvPr>
          <p:cNvSpPr/>
          <p:nvPr/>
        </p:nvSpPr>
        <p:spPr>
          <a:xfrm>
            <a:off x="7271657" y="5467399"/>
            <a:ext cx="3483429" cy="27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06779151-D712-D79D-CB60-73CB7D9C49DD}"/>
              </a:ext>
            </a:extLst>
          </p:cNvPr>
          <p:cNvSpPr txBox="1"/>
          <p:nvPr/>
        </p:nvSpPr>
        <p:spPr>
          <a:xfrm>
            <a:off x="253172" y="3359308"/>
            <a:ext cx="1300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 3.5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0D37995F-D199-00B2-7179-9F0F1660FDDD}"/>
              </a:ext>
            </a:extLst>
          </p:cNvPr>
          <p:cNvSpPr/>
          <p:nvPr/>
        </p:nvSpPr>
        <p:spPr>
          <a:xfrm>
            <a:off x="-557939" y="2774198"/>
            <a:ext cx="13808990" cy="34027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6A69D45-0441-36B6-7614-6A800F94CB1D}"/>
              </a:ext>
            </a:extLst>
          </p:cNvPr>
          <p:cNvSpPr txBox="1"/>
          <p:nvPr/>
        </p:nvSpPr>
        <p:spPr>
          <a:xfrm>
            <a:off x="7951690" y="6239568"/>
            <a:ext cx="4471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同樣手段無法騙過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GPT 4</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B4597C14-E415-AC7E-2720-60157D950E72}"/>
              </a:ext>
            </a:extLst>
          </p:cNvPr>
          <p:cNvSpPr txBox="1"/>
          <p:nvPr/>
        </p:nvSpPr>
        <p:spPr>
          <a:xfrm>
            <a:off x="6191250" y="801687"/>
            <a:ext cx="4514850" cy="523220"/>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髒話、抄襲、歧視等等</a:t>
            </a:r>
          </a:p>
        </p:txBody>
      </p:sp>
    </p:spTree>
    <p:extLst>
      <p:ext uri="{BB962C8B-B14F-4D97-AF65-F5344CB8AC3E}">
        <p14:creationId xmlns:p14="http://schemas.microsoft.com/office/powerpoint/2010/main" val="14074962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A0DBE-BDF3-8149-0F39-64F127A4445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1C7913E-9FDD-53DB-193A-66D8DBB7EEDC}"/>
              </a:ext>
            </a:extLst>
          </p:cNvPr>
          <p:cNvSpPr>
            <a:spLocks noGrp="1"/>
          </p:cNvSpPr>
          <p:nvPr>
            <p:ph type="title"/>
          </p:nvPr>
        </p:nvSpPr>
        <p:spPr/>
        <p:txBody>
          <a:bodyPr/>
          <a:lstStyle/>
          <a:p>
            <a:endParaRPr lang="zh-TW" altLang="en-US" dirty="0"/>
          </a:p>
        </p:txBody>
      </p:sp>
      <p:graphicFrame>
        <p:nvGraphicFramePr>
          <p:cNvPr id="4" name="內容版面配置區 3">
            <a:extLst>
              <a:ext uri="{FF2B5EF4-FFF2-40B4-BE49-F238E27FC236}">
                <a16:creationId xmlns:a16="http://schemas.microsoft.com/office/drawing/2014/main" id="{2B7B49A8-2538-2E92-9142-705756687F7C}"/>
              </a:ext>
            </a:extLst>
          </p:cNvPr>
          <p:cNvGraphicFramePr>
            <a:graphicFrameLocks noGrp="1"/>
          </p:cNvGraphicFramePr>
          <p:nvPr>
            <p:ph idx="1"/>
          </p:nvPr>
        </p:nvGraphicFramePr>
        <p:xfrm>
          <a:off x="85725" y="716314"/>
          <a:ext cx="12020550" cy="5928360"/>
        </p:xfrm>
        <a:graphic>
          <a:graphicData uri="http://schemas.openxmlformats.org/drawingml/2006/table">
            <a:tbl>
              <a:tblPr firstRow="1" bandRow="1">
                <a:tableStyleId>{93296810-A885-4BE3-A3E7-6D5BEEA58F35}</a:tableStyleId>
              </a:tblPr>
              <a:tblGrid>
                <a:gridCol w="481203">
                  <a:extLst>
                    <a:ext uri="{9D8B030D-6E8A-4147-A177-3AD203B41FA5}">
                      <a16:colId xmlns:a16="http://schemas.microsoft.com/office/drawing/2014/main" val="3314224593"/>
                    </a:ext>
                  </a:extLst>
                </a:gridCol>
                <a:gridCol w="1024128">
                  <a:extLst>
                    <a:ext uri="{9D8B030D-6E8A-4147-A177-3AD203B41FA5}">
                      <a16:colId xmlns:a16="http://schemas.microsoft.com/office/drawing/2014/main" val="1098250905"/>
                    </a:ext>
                  </a:extLst>
                </a:gridCol>
                <a:gridCol w="3285744">
                  <a:extLst>
                    <a:ext uri="{9D8B030D-6E8A-4147-A177-3AD203B41FA5}">
                      <a16:colId xmlns:a16="http://schemas.microsoft.com/office/drawing/2014/main" val="1872445673"/>
                    </a:ext>
                  </a:extLst>
                </a:gridCol>
                <a:gridCol w="2109216">
                  <a:extLst>
                    <a:ext uri="{9D8B030D-6E8A-4147-A177-3AD203B41FA5}">
                      <a16:colId xmlns:a16="http://schemas.microsoft.com/office/drawing/2014/main" val="1811674490"/>
                    </a:ext>
                  </a:extLst>
                </a:gridCol>
                <a:gridCol w="5120259">
                  <a:extLst>
                    <a:ext uri="{9D8B030D-6E8A-4147-A177-3AD203B41FA5}">
                      <a16:colId xmlns:a16="http://schemas.microsoft.com/office/drawing/2014/main" val="933460590"/>
                    </a:ext>
                  </a:extLst>
                </a:gridCol>
              </a:tblGrid>
              <a:tr h="370840">
                <a:tc>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zh-TW" altLang="en-US" b="0" dirty="0">
                          <a:latin typeface="微軟正黑體" panose="020B0604030504040204" pitchFamily="34" charset="-120"/>
                          <a:ea typeface="微軟正黑體" panose="020B0604030504040204" pitchFamily="34" charset="-120"/>
                        </a:rPr>
                        <a:t>日期</a:t>
                      </a:r>
                    </a:p>
                  </a:txBody>
                  <a:tcPr/>
                </a:tc>
                <a:tc>
                  <a:txBody>
                    <a:bodyPr/>
                    <a:lstStyle/>
                    <a:p>
                      <a:pPr algn="ctr"/>
                      <a:r>
                        <a:rPr lang="zh-TW" altLang="en-US" b="0" dirty="0">
                          <a:latin typeface="微軟正黑體" panose="020B0604030504040204" pitchFamily="34" charset="-120"/>
                          <a:ea typeface="微軟正黑體" panose="020B0604030504040204" pitchFamily="34" charset="-120"/>
                        </a:rPr>
                        <a:t>老師授課內容</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專家演講</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作業</a:t>
                      </a:r>
                    </a:p>
                  </a:txBody>
                  <a:tcPr anchor="ctr"/>
                </a:tc>
                <a:extLst>
                  <a:ext uri="{0D108BD9-81ED-4DB2-BD59-A6C34878D82A}">
                    <a16:rowId xmlns:a16="http://schemas.microsoft.com/office/drawing/2014/main" val="3257828048"/>
                  </a:ext>
                </a:extLst>
              </a:tr>
              <a:tr h="370840">
                <a:tc>
                  <a:txBody>
                    <a:bodyPr/>
                    <a:lstStyle/>
                    <a:p>
                      <a:r>
                        <a:rPr lang="en-US" altLang="zh-TW" b="0" dirty="0">
                          <a:latin typeface="微軟正黑體" panose="020B0604030504040204" pitchFamily="34" charset="-120"/>
                          <a:ea typeface="微軟正黑體" panose="020B0604030504040204" pitchFamily="34" charset="-120"/>
                        </a:rPr>
                        <a:t>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2/23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課程概述</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真假難辨的世界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63803059"/>
                  </a:ext>
                </a:extLst>
              </a:tr>
              <a:tr h="370840">
                <a:tc>
                  <a:txBody>
                    <a:bodyPr/>
                    <a:lstStyle/>
                    <a:p>
                      <a:r>
                        <a:rPr lang="en-US" altLang="zh-TW" b="0" dirty="0">
                          <a:latin typeface="微軟正黑體" panose="020B0604030504040204" pitchFamily="34" charset="-120"/>
                          <a:ea typeface="微軟正黑體" panose="020B0604030504040204" pitchFamily="34" charset="-120"/>
                        </a:rPr>
                        <a:t>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提示工程 </a:t>
                      </a:r>
                      <a:r>
                        <a:rPr lang="en-US" altLang="zh-TW" b="0" dirty="0">
                          <a:latin typeface="微軟正黑體" panose="020B0604030504040204" pitchFamily="34" charset="-120"/>
                          <a:ea typeface="微軟正黑體" panose="020B0604030504040204" pitchFamily="34" charset="-120"/>
                        </a:rPr>
                        <a:t>&amp; AI</a:t>
                      </a:r>
                      <a:r>
                        <a:rPr lang="zh-TW" altLang="en-US" b="0" dirty="0">
                          <a:latin typeface="微軟正黑體" panose="020B0604030504040204" pitchFamily="34" charset="-120"/>
                          <a:ea typeface="微軟正黑體" panose="020B0604030504040204" pitchFamily="34" charset="-120"/>
                        </a:rPr>
                        <a:t> 代理人</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都是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的作文比賽 </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87194513"/>
                  </a:ext>
                </a:extLst>
              </a:tr>
              <a:tr h="370840">
                <a:tc>
                  <a:txBody>
                    <a:bodyPr/>
                    <a:lstStyle/>
                    <a:p>
                      <a:r>
                        <a:rPr lang="en-US" altLang="zh-TW" b="0" dirty="0">
                          <a:latin typeface="微軟正黑體" panose="020B0604030504040204" pitchFamily="34" charset="-120"/>
                          <a:ea typeface="微軟正黑體" panose="020B0604030504040204" pitchFamily="34" charset="-120"/>
                        </a:rPr>
                        <a:t>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3/08</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生成策略</a:t>
                      </a:r>
                      <a:r>
                        <a:rPr lang="en-US" altLang="zh-TW" b="0" dirty="0">
                          <a:latin typeface="微軟正黑體" panose="020B0604030504040204" pitchFamily="34" charset="-120"/>
                          <a:ea typeface="微軟正黑體" panose="020B0604030504040204" pitchFamily="34" charset="-120"/>
                        </a:rPr>
                        <a:t> &amp; </a:t>
                      </a:r>
                      <a:r>
                        <a:rPr lang="zh-TW" altLang="en-US" b="0" dirty="0">
                          <a:latin typeface="微軟正黑體" panose="020B0604030504040204" pitchFamily="34" charset="-120"/>
                          <a:ea typeface="微軟正黑體" panose="020B0604030504040204" pitchFamily="34" charset="-120"/>
                        </a:rPr>
                        <a:t>從專才到通才</a:t>
                      </a:r>
                      <a:endParaRPr lang="en-US" altLang="zh-TW"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以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搭建自己的應用</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62404758"/>
                  </a:ext>
                </a:extLst>
              </a:tr>
              <a:tr h="370840">
                <a:tc>
                  <a:txBody>
                    <a:bodyPr/>
                    <a:lstStyle/>
                    <a:p>
                      <a:r>
                        <a:rPr lang="en-US" altLang="zh-TW" b="0" dirty="0">
                          <a:latin typeface="微軟正黑體" panose="020B0604030504040204" pitchFamily="34" charset="-120"/>
                          <a:ea typeface="微軟正黑體" panose="020B0604030504040204" pitchFamily="34" charset="-120"/>
                        </a:rPr>
                        <a:t>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3/15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60489115"/>
                  </a:ext>
                </a:extLst>
              </a:tr>
              <a:tr h="370840">
                <a:tc>
                  <a:txBody>
                    <a:bodyPr/>
                    <a:lstStyle/>
                    <a:p>
                      <a:r>
                        <a:rPr lang="en-US" altLang="zh-TW" b="0" dirty="0">
                          <a:latin typeface="微軟正黑體" panose="020B0604030504040204" pitchFamily="34" charset="-120"/>
                          <a:ea typeface="微軟正黑體" panose="020B0604030504040204" pitchFamily="34" charset="-120"/>
                        </a:rPr>
                        <a:t>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3/22 </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深度學習 </a:t>
                      </a:r>
                      <a:r>
                        <a:rPr lang="en-US" altLang="zh-TW" b="0" dirty="0">
                          <a:latin typeface="微軟正黑體" panose="020B0604030504040204" pitchFamily="34" charset="-120"/>
                          <a:ea typeface="微軟正黑體" panose="020B0604030504040204" pitchFamily="34" charset="-120"/>
                        </a:rPr>
                        <a:t>&amp;</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Transformer </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成為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催眠大師</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04221007"/>
                  </a:ext>
                </a:extLst>
              </a:tr>
              <a:tr h="370840">
                <a:tc>
                  <a:txBody>
                    <a:bodyPr/>
                    <a:lstStyle/>
                    <a:p>
                      <a:r>
                        <a:rPr lang="en-US" altLang="zh-TW" b="0" dirty="0">
                          <a:latin typeface="微軟正黑體" panose="020B0604030504040204" pitchFamily="34" charset="-120"/>
                          <a:ea typeface="微軟正黑體" panose="020B0604030504040204" pitchFamily="34" charset="-120"/>
                        </a:rPr>
                        <a:t>6</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3/29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NVIDIA</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訓練自己的語言模型</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60115048"/>
                  </a:ext>
                </a:extLst>
              </a:tr>
              <a:tr h="370840">
                <a:tc>
                  <a:txBody>
                    <a:bodyPr/>
                    <a:lstStyle/>
                    <a:p>
                      <a:r>
                        <a:rPr lang="en-US" altLang="zh-TW" b="0" dirty="0">
                          <a:latin typeface="微軟正黑體" panose="020B0604030504040204" pitchFamily="34" charset="-120"/>
                          <a:ea typeface="微軟正黑體" panose="020B0604030504040204" pitchFamily="34" charset="-120"/>
                        </a:rPr>
                        <a:t>7</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zh-TW" altLang="en-US" b="0" dirty="0">
                          <a:effectLst/>
                          <a:latin typeface="微軟正黑體" panose="020B0604030504040204" pitchFamily="34" charset="-120"/>
                          <a:ea typeface="微軟正黑體" panose="020B0604030504040204" pitchFamily="34" charset="-120"/>
                        </a:rPr>
                        <a:t>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4/05 </a:t>
                      </a:r>
                    </a:p>
                  </a:txBody>
                  <a:tcPr marL="19050" marR="19050" marT="19050" marB="19050" anchor="ct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290686608"/>
                  </a:ext>
                </a:extLst>
              </a:tr>
              <a:tr h="370840">
                <a:tc>
                  <a:txBody>
                    <a:bodyPr/>
                    <a:lstStyle/>
                    <a:p>
                      <a:r>
                        <a:rPr lang="en-US" altLang="zh-TW" b="0" dirty="0">
                          <a:latin typeface="微軟正黑體" panose="020B0604030504040204" pitchFamily="34" charset="-120"/>
                          <a:ea typeface="微軟正黑體" panose="020B0604030504040204" pitchFamily="34" charset="-120"/>
                        </a:rPr>
                        <a:t>8</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評估生成式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&amp; </a:t>
                      </a:r>
                      <a:r>
                        <a:rPr lang="zh-TW" altLang="en-US" b="0" dirty="0">
                          <a:latin typeface="微軟正黑體" panose="020B0604030504040204" pitchFamily="34" charset="-120"/>
                          <a:ea typeface="微軟正黑體" panose="020B0604030504040204" pitchFamily="34" charset="-120"/>
                        </a:rPr>
                        <a:t>道德議題</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 透過人類的回饋學習</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1471537"/>
                  </a:ext>
                </a:extLst>
              </a:tr>
              <a:tr h="370840">
                <a:tc>
                  <a:txBody>
                    <a:bodyPr/>
                    <a:lstStyle/>
                    <a:p>
                      <a:r>
                        <a:rPr lang="en-US" altLang="zh-TW" b="0" dirty="0">
                          <a:latin typeface="微軟正黑體" panose="020B0604030504040204" pitchFamily="34" charset="-120"/>
                          <a:ea typeface="微軟正黑體" panose="020B0604030504040204" pitchFamily="34" charset="-120"/>
                        </a:rPr>
                        <a:t>9</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4/19 </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666634205"/>
                  </a:ext>
                </a:extLst>
              </a:tr>
              <a:tr h="370840">
                <a:tc>
                  <a:txBody>
                    <a:bodyPr/>
                    <a:lstStyle/>
                    <a:p>
                      <a:r>
                        <a:rPr lang="en-US" altLang="zh-TW" b="0" dirty="0">
                          <a:latin typeface="微軟正黑體" panose="020B0604030504040204" pitchFamily="34" charset="-120"/>
                          <a:ea typeface="微軟正黑體" panose="020B0604030504040204" pitchFamily="34" charset="-120"/>
                        </a:rPr>
                        <a:t>10</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4/26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打造生成式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經驗談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TAIDE</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47126760"/>
                  </a:ext>
                </a:extLst>
              </a:tr>
              <a:tr h="370840">
                <a:tc>
                  <a:txBody>
                    <a:bodyPr/>
                    <a:lstStyle/>
                    <a:p>
                      <a:r>
                        <a:rPr lang="en-US" altLang="zh-TW" b="0" dirty="0">
                          <a:latin typeface="微軟正黑體" panose="020B0604030504040204" pitchFamily="34" charset="-120"/>
                          <a:ea typeface="微軟正黑體" panose="020B0604030504040204" pitchFamily="34" charset="-120"/>
                        </a:rPr>
                        <a:t>11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5/03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的可解釋性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了解生成式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在想甚麼</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66126572"/>
                  </a:ext>
                </a:extLst>
              </a:tr>
              <a:tr h="370840">
                <a:tc>
                  <a:txBody>
                    <a:bodyPr/>
                    <a:lstStyle/>
                    <a:p>
                      <a:r>
                        <a:rPr lang="en-US" altLang="zh-TW" b="0" dirty="0">
                          <a:latin typeface="微軟正黑體" panose="020B0604030504040204" pitchFamily="34" charset="-120"/>
                          <a:ea typeface="微軟正黑體" panose="020B0604030504040204" pitchFamily="34" charset="-120"/>
                        </a:rPr>
                        <a:t>12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5/10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的安全性議題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95501225"/>
                  </a:ext>
                </a:extLst>
              </a:tr>
              <a:tr h="370840">
                <a:tc>
                  <a:txBody>
                    <a:bodyPr/>
                    <a:lstStyle/>
                    <a:p>
                      <a:r>
                        <a:rPr lang="en-US" altLang="zh-TW" b="0" dirty="0">
                          <a:latin typeface="微軟正黑體" panose="020B0604030504040204" pitchFamily="34" charset="-120"/>
                          <a:ea typeface="微軟正黑體" panose="020B0604030504040204" pitchFamily="34" charset="-120"/>
                        </a:rPr>
                        <a:t>13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5/17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演講影片快速摘要</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132726798"/>
                  </a:ext>
                </a:extLst>
              </a:tr>
              <a:tr h="0">
                <a:tc>
                  <a:txBody>
                    <a:bodyPr/>
                    <a:lstStyle/>
                    <a:p>
                      <a:r>
                        <a:rPr lang="en-US" altLang="zh-TW" b="0" dirty="0">
                          <a:latin typeface="微軟正黑體" panose="020B0604030504040204" pitchFamily="34" charset="-120"/>
                          <a:ea typeface="微軟正黑體" panose="020B0604030504040204" pitchFamily="34" charset="-120"/>
                        </a:rPr>
                        <a:t>14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5/24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65619028"/>
                  </a:ext>
                </a:extLst>
              </a:tr>
              <a:tr h="370840">
                <a:tc>
                  <a:txBody>
                    <a:bodyPr/>
                    <a:lstStyle/>
                    <a:p>
                      <a:r>
                        <a:rPr lang="en-US" altLang="zh-TW" b="0" dirty="0">
                          <a:latin typeface="微軟正黑體" panose="020B0604030504040204" pitchFamily="34" charset="-120"/>
                          <a:ea typeface="微軟正黑體" panose="020B0604030504040204" pitchFamily="34" charset="-120"/>
                        </a:rPr>
                        <a:t>15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b="0" dirty="0">
                          <a:latin typeface="微軟正黑體" panose="020B0604030504040204" pitchFamily="34" charset="-120"/>
                          <a:ea typeface="微軟正黑體" panose="020B0604030504040204" pitchFamily="34" charset="-120"/>
                        </a:rPr>
                        <a:t>5/31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客製化自己的影像生成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92366671"/>
                  </a:ext>
                </a:extLst>
              </a:tr>
            </a:tbl>
          </a:graphicData>
        </a:graphic>
      </p:graphicFrame>
      <p:sp>
        <p:nvSpPr>
          <p:cNvPr id="5" name="文字方塊 4">
            <a:extLst>
              <a:ext uri="{FF2B5EF4-FFF2-40B4-BE49-F238E27FC236}">
                <a16:creationId xmlns:a16="http://schemas.microsoft.com/office/drawing/2014/main" id="{8C8C39F2-3D43-EEB0-8B98-1760C51BA74B}"/>
              </a:ext>
            </a:extLst>
          </p:cNvPr>
          <p:cNvSpPr txBox="1"/>
          <p:nvPr/>
        </p:nvSpPr>
        <p:spPr>
          <a:xfrm>
            <a:off x="171450" y="72737"/>
            <a:ext cx="61173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上課內容規劃</a:t>
            </a:r>
            <a:endParaRPr kumimoji="0" lang="zh-TW" altLang="en-US" sz="3200" b="1"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7955451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B3736-F7F4-E5C2-4662-BE90D9AE06F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AD70C3-3FA0-BEB7-DD5C-516789D0836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人工智慧經歷了什麼才變成通才的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6" name="內容版面配置區 5" descr="一張含有 樣式, 正方形, 像素 的圖片&#10;&#10;自動產生的描述">
            <a:extLst>
              <a:ext uri="{FF2B5EF4-FFF2-40B4-BE49-F238E27FC236}">
                <a16:creationId xmlns:a16="http://schemas.microsoft.com/office/drawing/2014/main" id="{D026982C-0F58-FD48-5826-6CEDDFB720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116" y="2200655"/>
            <a:ext cx="3580606" cy="3580606"/>
          </a:xfrm>
        </p:spPr>
      </p:pic>
      <p:sp>
        <p:nvSpPr>
          <p:cNvPr id="5" name="文字方塊 4">
            <a:extLst>
              <a:ext uri="{FF2B5EF4-FFF2-40B4-BE49-F238E27FC236}">
                <a16:creationId xmlns:a16="http://schemas.microsoft.com/office/drawing/2014/main" id="{C4B532B6-B3B4-9346-ECB6-7FAE27BC420D}"/>
              </a:ext>
            </a:extLst>
          </p:cNvPr>
          <p:cNvSpPr txBox="1"/>
          <p:nvPr/>
        </p:nvSpPr>
        <p:spPr>
          <a:xfrm>
            <a:off x="4654486" y="6338241"/>
            <a:ext cx="609289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https://youtu.be/wG8-IUtqu-s?si=zW_iZQi4ctTLT_6A</a:t>
            </a:r>
          </a:p>
        </p:txBody>
      </p:sp>
      <p:pic>
        <p:nvPicPr>
          <p:cNvPr id="7" name="圖片 6">
            <a:extLst>
              <a:ext uri="{FF2B5EF4-FFF2-40B4-BE49-F238E27FC236}">
                <a16:creationId xmlns:a16="http://schemas.microsoft.com/office/drawing/2014/main" id="{F13C6689-F9A9-2E84-1FA6-523C26274B17}"/>
              </a:ext>
            </a:extLst>
          </p:cNvPr>
          <p:cNvPicPr>
            <a:picLocks noChangeAspect="1"/>
          </p:cNvPicPr>
          <p:nvPr/>
        </p:nvPicPr>
        <p:blipFill>
          <a:blip r:embed="rId4"/>
          <a:stretch>
            <a:fillRect/>
          </a:stretch>
        </p:blipFill>
        <p:spPr>
          <a:xfrm>
            <a:off x="3977722" y="1607369"/>
            <a:ext cx="7376078" cy="4683860"/>
          </a:xfrm>
          <a:prstGeom prst="rect">
            <a:avLst/>
          </a:prstGeom>
        </p:spPr>
      </p:pic>
    </p:spTree>
    <p:extLst>
      <p:ext uri="{BB962C8B-B14F-4D97-AF65-F5344CB8AC3E}">
        <p14:creationId xmlns:p14="http://schemas.microsoft.com/office/powerpoint/2010/main" val="13121048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D0AD-370E-C1E9-522D-4CCE1DA9F53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7AB28CA-0E63-F5BA-B768-74F29A3F4F5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邁向通才的生成式人工智慧能做什麼？</a:t>
            </a:r>
            <a:endParaRPr lang="zh-TW" altLang="en-US" dirty="0"/>
          </a:p>
        </p:txBody>
      </p:sp>
      <p:sp>
        <p:nvSpPr>
          <p:cNvPr id="3" name="內容版面配置區 2">
            <a:extLst>
              <a:ext uri="{FF2B5EF4-FFF2-40B4-BE49-F238E27FC236}">
                <a16:creationId xmlns:a16="http://schemas.microsoft.com/office/drawing/2014/main" id="{D7A11D25-4C9F-1BFC-6919-82AF84D59840}"/>
              </a:ext>
            </a:extLst>
          </p:cNvPr>
          <p:cNvSpPr>
            <a:spLocks noGrp="1"/>
          </p:cNvSpPr>
          <p:nvPr>
            <p:ph idx="1"/>
          </p:nvPr>
        </p:nvSpPr>
        <p:spPr>
          <a:xfrm>
            <a:off x="1028700" y="2141537"/>
            <a:ext cx="10515600" cy="4351338"/>
          </a:xfrm>
        </p:spPr>
        <p:txBody>
          <a:bodyPr/>
          <a:lstStyle/>
          <a:p>
            <a:endParaRPr lang="zh-TW" altLang="en-US"/>
          </a:p>
        </p:txBody>
      </p:sp>
      <p:sp>
        <p:nvSpPr>
          <p:cNvPr id="4" name="矩形: 圓角 3">
            <a:extLst>
              <a:ext uri="{FF2B5EF4-FFF2-40B4-BE49-F238E27FC236}">
                <a16:creationId xmlns:a16="http://schemas.microsoft.com/office/drawing/2014/main" id="{9778B749-04C9-4E0D-9C9D-93D8B6229A86}"/>
              </a:ext>
            </a:extLst>
          </p:cNvPr>
          <p:cNvSpPr/>
          <p:nvPr/>
        </p:nvSpPr>
        <p:spPr>
          <a:xfrm>
            <a:off x="1028700" y="2077878"/>
            <a:ext cx="10515600" cy="4351338"/>
          </a:xfrm>
          <a:prstGeom prst="roundRect">
            <a:avLst>
              <a:gd name="adj" fmla="val 10363"/>
            </a:avLst>
          </a:prstGeom>
          <a:solidFill>
            <a:schemeClr val="accent1">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313B9859-2F00-1115-4C44-D55F90E6B088}"/>
              </a:ext>
            </a:extLst>
          </p:cNvPr>
          <p:cNvSpPr txBox="1"/>
          <p:nvPr/>
        </p:nvSpPr>
        <p:spPr>
          <a:xfrm>
            <a:off x="1226820" y="2263933"/>
            <a:ext cx="2286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人工智慧</a:t>
            </a:r>
          </a:p>
        </p:txBody>
      </p:sp>
      <p:sp>
        <p:nvSpPr>
          <p:cNvPr id="7" name="文字方塊 6">
            <a:extLst>
              <a:ext uri="{FF2B5EF4-FFF2-40B4-BE49-F238E27FC236}">
                <a16:creationId xmlns:a16="http://schemas.microsoft.com/office/drawing/2014/main" id="{0737219D-7CA1-7411-A460-E2433C93B05B}"/>
              </a:ext>
            </a:extLst>
          </p:cNvPr>
          <p:cNvSpPr txBox="1"/>
          <p:nvPr/>
        </p:nvSpPr>
        <p:spPr>
          <a:xfrm>
            <a:off x="2567940" y="2248692"/>
            <a:ext cx="2286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847BBDE2-2F5E-8864-23EA-D6794362F463}"/>
              </a:ext>
            </a:extLst>
          </p:cNvPr>
          <p:cNvSpPr/>
          <p:nvPr/>
        </p:nvSpPr>
        <p:spPr>
          <a:xfrm>
            <a:off x="1497330" y="3032359"/>
            <a:ext cx="9761220" cy="3036653"/>
          </a:xfrm>
          <a:prstGeom prst="roundRect">
            <a:avLst>
              <a:gd name="adj" fmla="val 10363"/>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CC7962F8-103C-20FD-F859-54B13347C227}"/>
              </a:ext>
            </a:extLst>
          </p:cNvPr>
          <p:cNvSpPr txBox="1"/>
          <p:nvPr/>
        </p:nvSpPr>
        <p:spPr>
          <a:xfrm>
            <a:off x="1706880" y="3147432"/>
            <a:ext cx="2286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機器學習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手段</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4B1192E-6433-9C5C-7A0F-3277623D292C}"/>
              </a:ext>
            </a:extLst>
          </p:cNvPr>
          <p:cNvSpPr/>
          <p:nvPr/>
        </p:nvSpPr>
        <p:spPr>
          <a:xfrm>
            <a:off x="2457450" y="3699325"/>
            <a:ext cx="8618220" cy="2122038"/>
          </a:xfrm>
          <a:prstGeom prst="roundRect">
            <a:avLst>
              <a:gd name="adj" fmla="val 10363"/>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F2B5BB46-5EE7-9569-FD56-46FF06B1200A}"/>
              </a:ext>
            </a:extLst>
          </p:cNvPr>
          <p:cNvSpPr txBox="1"/>
          <p:nvPr/>
        </p:nvSpPr>
        <p:spPr>
          <a:xfrm>
            <a:off x="2567940" y="3834899"/>
            <a:ext cx="36271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深度學習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更厲害的手段</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F68BDF78-56D9-6214-A320-50DEE117E008}"/>
              </a:ext>
            </a:extLst>
          </p:cNvPr>
          <p:cNvSpPr/>
          <p:nvPr/>
        </p:nvSpPr>
        <p:spPr>
          <a:xfrm>
            <a:off x="2989684" y="4432138"/>
            <a:ext cx="7887866" cy="1198724"/>
          </a:xfrm>
          <a:prstGeom prst="roundRect">
            <a:avLst>
              <a:gd name="adj" fmla="val 10363"/>
            </a:avLst>
          </a:prstGeom>
          <a:solidFill>
            <a:schemeClr val="accent2">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7A3DD7A3-FCDD-9DAD-02E2-A54F65438CB7}"/>
              </a:ext>
            </a:extLst>
          </p:cNvPr>
          <p:cNvSpPr txBox="1"/>
          <p:nvPr/>
        </p:nvSpPr>
        <p:spPr>
          <a:xfrm>
            <a:off x="3070860" y="4499919"/>
            <a:ext cx="26212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生成式人工智慧</a:t>
            </a:r>
          </a:p>
        </p:txBody>
      </p:sp>
      <p:sp>
        <p:nvSpPr>
          <p:cNvPr id="9" name="矩形: 圓角 8">
            <a:extLst>
              <a:ext uri="{FF2B5EF4-FFF2-40B4-BE49-F238E27FC236}">
                <a16:creationId xmlns:a16="http://schemas.microsoft.com/office/drawing/2014/main" id="{86A7554E-C524-9D2D-EF9A-1688D596D7CA}"/>
              </a:ext>
            </a:extLst>
          </p:cNvPr>
          <p:cNvSpPr/>
          <p:nvPr/>
        </p:nvSpPr>
        <p:spPr>
          <a:xfrm>
            <a:off x="5452966" y="4620406"/>
            <a:ext cx="5262466" cy="827343"/>
          </a:xfrm>
          <a:prstGeom prst="roundRect">
            <a:avLst>
              <a:gd name="adj" fmla="val 10363"/>
            </a:avLst>
          </a:prstGeom>
          <a:solidFill>
            <a:schemeClr val="accent5">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550DA975-B54D-9A30-E129-BD96ED508403}"/>
              </a:ext>
            </a:extLst>
          </p:cNvPr>
          <p:cNvSpPr txBox="1"/>
          <p:nvPr/>
        </p:nvSpPr>
        <p:spPr>
          <a:xfrm>
            <a:off x="5519913" y="4622563"/>
            <a:ext cx="9654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14" name="矩形: 圓角 13">
            <a:extLst>
              <a:ext uri="{FF2B5EF4-FFF2-40B4-BE49-F238E27FC236}">
                <a16:creationId xmlns:a16="http://schemas.microsoft.com/office/drawing/2014/main" id="{E7802206-A0A0-6BF0-794B-81821449BAD5}"/>
              </a:ext>
            </a:extLst>
          </p:cNvPr>
          <p:cNvSpPr/>
          <p:nvPr/>
        </p:nvSpPr>
        <p:spPr>
          <a:xfrm>
            <a:off x="7445518" y="4824887"/>
            <a:ext cx="1834943" cy="476279"/>
          </a:xfrm>
          <a:prstGeom prst="roundRect">
            <a:avLst>
              <a:gd name="adj" fmla="val 10363"/>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ChatGPT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87ADB8B8-4FF1-B716-312A-DE2DBCB283A1}"/>
              </a:ext>
            </a:extLst>
          </p:cNvPr>
          <p:cNvSpPr txBox="1"/>
          <p:nvPr/>
        </p:nvSpPr>
        <p:spPr>
          <a:xfrm>
            <a:off x="8820150" y="1282730"/>
            <a:ext cx="27241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為例</a:t>
            </a:r>
          </a:p>
        </p:txBody>
      </p:sp>
    </p:spTree>
    <p:extLst>
      <p:ext uri="{BB962C8B-B14F-4D97-AF65-F5344CB8AC3E}">
        <p14:creationId xmlns:p14="http://schemas.microsoft.com/office/powerpoint/2010/main" val="20318429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C6AF051-A762-6023-9B35-001E3BA66A4C}"/>
              </a:ext>
            </a:extLst>
          </p:cNvPr>
          <p:cNvPicPr>
            <a:picLocks noChangeAspect="1"/>
          </p:cNvPicPr>
          <p:nvPr/>
        </p:nvPicPr>
        <p:blipFill>
          <a:blip r:embed="rId3"/>
          <a:stretch>
            <a:fillRect/>
          </a:stretch>
        </p:blipFill>
        <p:spPr>
          <a:xfrm>
            <a:off x="2072073" y="360507"/>
            <a:ext cx="10747512" cy="6136985"/>
          </a:xfrm>
          <a:prstGeom prst="rect">
            <a:avLst/>
          </a:prstGeom>
        </p:spPr>
      </p:pic>
      <p:sp>
        <p:nvSpPr>
          <p:cNvPr id="6" name="文字方塊 5">
            <a:extLst>
              <a:ext uri="{FF2B5EF4-FFF2-40B4-BE49-F238E27FC236}">
                <a16:creationId xmlns:a16="http://schemas.microsoft.com/office/drawing/2014/main" id="{35D2193E-EDB6-B3B3-F051-B366F96A7D9A}"/>
              </a:ext>
            </a:extLst>
          </p:cNvPr>
          <p:cNvSpPr txBox="1"/>
          <p:nvPr/>
        </p:nvSpPr>
        <p:spPr>
          <a:xfrm>
            <a:off x="983502" y="1790628"/>
            <a:ext cx="108857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免費</a:t>
            </a:r>
          </a:p>
        </p:txBody>
      </p:sp>
      <p:sp>
        <p:nvSpPr>
          <p:cNvPr id="7" name="文字方塊 6">
            <a:extLst>
              <a:ext uri="{FF2B5EF4-FFF2-40B4-BE49-F238E27FC236}">
                <a16:creationId xmlns:a16="http://schemas.microsoft.com/office/drawing/2014/main" id="{716DD203-228A-A696-D5CE-EE674BC9B781}"/>
              </a:ext>
            </a:extLst>
          </p:cNvPr>
          <p:cNvSpPr txBox="1"/>
          <p:nvPr/>
        </p:nvSpPr>
        <p:spPr>
          <a:xfrm>
            <a:off x="141990" y="1095382"/>
            <a:ext cx="193008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每月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美金</a:t>
            </a:r>
          </a:p>
        </p:txBody>
      </p:sp>
      <p:sp>
        <p:nvSpPr>
          <p:cNvPr id="8" name="文字方塊 7">
            <a:extLst>
              <a:ext uri="{FF2B5EF4-FFF2-40B4-BE49-F238E27FC236}">
                <a16:creationId xmlns:a16="http://schemas.microsoft.com/office/drawing/2014/main" id="{68BBCA2C-733F-919E-2D2B-D8FAF840CA08}"/>
              </a:ext>
            </a:extLst>
          </p:cNvPr>
          <p:cNvSpPr txBox="1"/>
          <p:nvPr/>
        </p:nvSpPr>
        <p:spPr>
          <a:xfrm>
            <a:off x="5145357" y="602940"/>
            <a:ext cx="690465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讀檔案、讀圖片、網路搜尋、寫程式並執行、畫圖、使用其他工具、客製化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(GPTs)</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4664155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6B0D2-4223-6B92-7B95-9CD7B5791F8C}"/>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算是個 </a:t>
            </a:r>
            <a:r>
              <a:rPr lang="en-US" altLang="zh-TW" dirty="0">
                <a:latin typeface="微軟正黑體" panose="020B0604030504040204" pitchFamily="34" charset="-120"/>
                <a:ea typeface="微軟正黑體" panose="020B0604030504040204" pitchFamily="34" charset="-120"/>
              </a:rPr>
              <a:t>……</a:t>
            </a:r>
            <a:endParaRPr lang="zh-TW" altLang="en-US" dirty="0"/>
          </a:p>
        </p:txBody>
      </p:sp>
      <p:pic>
        <p:nvPicPr>
          <p:cNvPr id="5122" name="Picture 2">
            <a:extLst>
              <a:ext uri="{FF2B5EF4-FFF2-40B4-BE49-F238E27FC236}">
                <a16:creationId xmlns:a16="http://schemas.microsoft.com/office/drawing/2014/main" id="{9B953210-DFB4-084C-9467-2C41B18C1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76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6CDD797-BCBB-3130-D4DB-61EF0D307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049" y="200356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E094039-0689-5382-71CF-8AE18415041F}"/>
              </a:ext>
            </a:extLst>
          </p:cNvPr>
          <p:cNvSpPr txBox="1"/>
          <p:nvPr/>
        </p:nvSpPr>
        <p:spPr>
          <a:xfrm>
            <a:off x="2041640" y="2351553"/>
            <a:ext cx="22053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聊天機器人</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40B1187-5576-535B-AF56-A451DB029610}"/>
              </a:ext>
            </a:extLst>
          </p:cNvPr>
          <p:cNvSpPr txBox="1"/>
          <p:nvPr/>
        </p:nvSpPr>
        <p:spPr>
          <a:xfrm>
            <a:off x="5994249" y="2308385"/>
            <a:ext cx="22053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搜尋引擎</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CBF9BBD-28FE-05C7-B42A-7B16F60D47E4}"/>
              </a:ext>
            </a:extLst>
          </p:cNvPr>
          <p:cNvPicPr>
            <a:picLocks noChangeAspect="1"/>
          </p:cNvPicPr>
          <p:nvPr/>
        </p:nvPicPr>
        <p:blipFill>
          <a:blip r:embed="rId5"/>
          <a:stretch>
            <a:fillRect/>
          </a:stretch>
        </p:blipFill>
        <p:spPr>
          <a:xfrm>
            <a:off x="1447800" y="3505298"/>
            <a:ext cx="2450342" cy="2639870"/>
          </a:xfrm>
          <a:prstGeom prst="rect">
            <a:avLst/>
          </a:prstGeom>
        </p:spPr>
      </p:pic>
      <p:pic>
        <p:nvPicPr>
          <p:cNvPr id="8" name="圖片 7">
            <a:extLst>
              <a:ext uri="{FF2B5EF4-FFF2-40B4-BE49-F238E27FC236}">
                <a16:creationId xmlns:a16="http://schemas.microsoft.com/office/drawing/2014/main" id="{5B5C37D1-74E5-F1F4-0492-10743802AE6B}"/>
              </a:ext>
            </a:extLst>
          </p:cNvPr>
          <p:cNvPicPr>
            <a:picLocks noChangeAspect="1"/>
          </p:cNvPicPr>
          <p:nvPr/>
        </p:nvPicPr>
        <p:blipFill>
          <a:blip r:embed="rId5"/>
          <a:stretch>
            <a:fillRect/>
          </a:stretch>
        </p:blipFill>
        <p:spPr>
          <a:xfrm>
            <a:off x="4882959" y="3518366"/>
            <a:ext cx="2450342" cy="2639870"/>
          </a:xfrm>
          <a:prstGeom prst="rect">
            <a:avLst/>
          </a:prstGeom>
        </p:spPr>
      </p:pic>
      <p:pic>
        <p:nvPicPr>
          <p:cNvPr id="5126" name="Picture 6" descr="undefined">
            <a:extLst>
              <a:ext uri="{FF2B5EF4-FFF2-40B4-BE49-F238E27FC236}">
                <a16:creationId xmlns:a16="http://schemas.microsoft.com/office/drawing/2014/main" id="{BAB6485E-4B33-771F-1589-80B2FA7B3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953" y="727155"/>
            <a:ext cx="2127474" cy="3162461"/>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CADE8B6C-F831-84D3-6C5B-EEED562039D2}"/>
              </a:ext>
            </a:extLst>
          </p:cNvPr>
          <p:cNvSpPr txBox="1"/>
          <p:nvPr/>
        </p:nvSpPr>
        <p:spPr>
          <a:xfrm>
            <a:off x="10557427" y="2136109"/>
            <a:ext cx="2205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助理</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prstClr val="black"/>
                </a:solidFill>
                <a:latin typeface="微軟正黑體" panose="020B0604030504040204" pitchFamily="34" charset="-120"/>
                <a:ea typeface="微軟正黑體" panose="020B0604030504040204" pitchFamily="34" charset="-120"/>
              </a:rPr>
              <a:t>助手</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AAC08A6A-4ACD-C622-CD71-61CD750EED9A}"/>
              </a:ext>
            </a:extLst>
          </p:cNvPr>
          <p:cNvPicPr>
            <a:picLocks noChangeAspect="1"/>
          </p:cNvPicPr>
          <p:nvPr/>
        </p:nvPicPr>
        <p:blipFill>
          <a:blip r:embed="rId7"/>
          <a:stretch>
            <a:fillRect/>
          </a:stretch>
        </p:blipFill>
        <p:spPr>
          <a:xfrm>
            <a:off x="8557496" y="3519620"/>
            <a:ext cx="2540394" cy="2625547"/>
          </a:xfrm>
          <a:prstGeom prst="rect">
            <a:avLst/>
          </a:prstGeom>
        </p:spPr>
      </p:pic>
    </p:spTree>
    <p:extLst>
      <p:ext uri="{BB962C8B-B14F-4D97-AF65-F5344CB8AC3E}">
        <p14:creationId xmlns:p14="http://schemas.microsoft.com/office/powerpoint/2010/main" val="1410305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0235D-7D06-C7D2-4DB9-ADA05D837AA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D8161EF-E53E-93C4-BA96-686566362BEF}"/>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sp>
        <p:nvSpPr>
          <p:cNvPr id="3" name="內容版面配置區 2">
            <a:extLst>
              <a:ext uri="{FF2B5EF4-FFF2-40B4-BE49-F238E27FC236}">
                <a16:creationId xmlns:a16="http://schemas.microsoft.com/office/drawing/2014/main" id="{F6012F6A-64C4-74C4-6D31-ACA2DFC45D3D}"/>
              </a:ext>
            </a:extLst>
          </p:cNvPr>
          <p:cNvSpPr>
            <a:spLocks noGrp="1"/>
          </p:cNvSpPr>
          <p:nvPr>
            <p:ph idx="1"/>
          </p:nvPr>
        </p:nvSpPr>
        <p:spPr/>
        <p:txBody>
          <a:bodyPr/>
          <a:lstStyle/>
          <a:p>
            <a:r>
              <a:rPr lang="zh-TW" altLang="en-US" sz="2400" dirty="0">
                <a:latin typeface="微軟正黑體" panose="020B0604030504040204" pitchFamily="34" charset="-120"/>
                <a:ea typeface="微軟正黑體" panose="020B0604030504040204" pitchFamily="34" charset="-120"/>
                <a:cs typeface="+mj-cs"/>
              </a:rPr>
              <a:t>你是不是都用 </a:t>
            </a:r>
            <a:r>
              <a:rPr lang="en-US" altLang="zh-TW" sz="2400" dirty="0">
                <a:latin typeface="微軟正黑體" panose="020B0604030504040204" pitchFamily="34" charset="-120"/>
                <a:ea typeface="微軟正黑體" panose="020B0604030504040204" pitchFamily="34" charset="-120"/>
                <a:cs typeface="+mj-cs"/>
              </a:rPr>
              <a:t>ChatGPT </a:t>
            </a:r>
            <a:r>
              <a:rPr lang="zh-TW" altLang="en-US" sz="2400" dirty="0">
                <a:latin typeface="微軟正黑體" panose="020B0604030504040204" pitchFamily="34" charset="-120"/>
                <a:ea typeface="微軟正黑體" panose="020B0604030504040204" pitchFamily="34" charset="-120"/>
                <a:cs typeface="+mj-cs"/>
              </a:rPr>
              <a:t>來幫忙寫英文信、生文案了呢？</a:t>
            </a:r>
            <a:endParaRPr lang="zh-TW" altLang="en-US" dirty="0"/>
          </a:p>
        </p:txBody>
      </p:sp>
      <p:pic>
        <p:nvPicPr>
          <p:cNvPr id="1026" name="Picture 2" descr="Deep Learning South Park ">
            <a:extLst>
              <a:ext uri="{FF2B5EF4-FFF2-40B4-BE49-F238E27FC236}">
                <a16:creationId xmlns:a16="http://schemas.microsoft.com/office/drawing/2014/main" id="{3DAB9C48-029C-AE91-2E79-CF379095C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77" y="2497296"/>
            <a:ext cx="7265913" cy="381460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2D16762-8DA2-1B63-258F-3C1207BC51DE}"/>
              </a:ext>
            </a:extLst>
          </p:cNvPr>
          <p:cNvSpPr txBox="1"/>
          <p:nvPr/>
        </p:nvSpPr>
        <p:spPr>
          <a:xfrm>
            <a:off x="2299995" y="6361836"/>
            <a:ext cx="96696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https://www.southparkstudios.com/episodes/8byci4/south-park-deep-learning-season-26-ep-4</a:t>
            </a:r>
          </a:p>
        </p:txBody>
      </p:sp>
      <p:pic>
        <p:nvPicPr>
          <p:cNvPr id="7" name="圖片 6">
            <a:extLst>
              <a:ext uri="{FF2B5EF4-FFF2-40B4-BE49-F238E27FC236}">
                <a16:creationId xmlns:a16="http://schemas.microsoft.com/office/drawing/2014/main" id="{1EE769EB-62E2-29E4-72B9-2D63FE527EFD}"/>
              </a:ext>
            </a:extLst>
          </p:cNvPr>
          <p:cNvPicPr>
            <a:picLocks noChangeAspect="1"/>
          </p:cNvPicPr>
          <p:nvPr/>
        </p:nvPicPr>
        <p:blipFill>
          <a:blip r:embed="rId4"/>
          <a:stretch>
            <a:fillRect/>
          </a:stretch>
        </p:blipFill>
        <p:spPr>
          <a:xfrm>
            <a:off x="4361519" y="2354018"/>
            <a:ext cx="7608101" cy="3822945"/>
          </a:xfrm>
          <a:prstGeom prst="rect">
            <a:avLst/>
          </a:prstGeom>
        </p:spPr>
      </p:pic>
      <p:sp>
        <p:nvSpPr>
          <p:cNvPr id="9" name="文字方塊 8">
            <a:extLst>
              <a:ext uri="{FF2B5EF4-FFF2-40B4-BE49-F238E27FC236}">
                <a16:creationId xmlns:a16="http://schemas.microsoft.com/office/drawing/2014/main" id="{A5042C5F-36AF-40D3-34C7-32EA70CC48C7}"/>
              </a:ext>
            </a:extLst>
          </p:cNvPr>
          <p:cNvSpPr txBox="1"/>
          <p:nvPr/>
        </p:nvSpPr>
        <p:spPr>
          <a:xfrm>
            <a:off x="8784077" y="1922477"/>
            <a:ext cx="60928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南方公園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Season 26 Episode 4</a:t>
            </a:r>
          </a:p>
        </p:txBody>
      </p:sp>
    </p:spTree>
    <p:extLst>
      <p:ext uri="{BB962C8B-B14F-4D97-AF65-F5344CB8AC3E}">
        <p14:creationId xmlns:p14="http://schemas.microsoft.com/office/powerpoint/2010/main" val="18086397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D6898-0AD0-125E-086D-2E98A07537A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66977C2-B042-9E12-1C06-63E2A28E861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endParaRPr lang="zh-TW" altLang="en-US" dirty="0"/>
          </a:p>
        </p:txBody>
      </p:sp>
      <p:sp>
        <p:nvSpPr>
          <p:cNvPr id="3" name="內容版面配置區 2">
            <a:extLst>
              <a:ext uri="{FF2B5EF4-FFF2-40B4-BE49-F238E27FC236}">
                <a16:creationId xmlns:a16="http://schemas.microsoft.com/office/drawing/2014/main" id="{06048DFB-D6BB-2D8C-C7EC-2544BC08C3BB}"/>
              </a:ext>
            </a:extLst>
          </p:cNvPr>
          <p:cNvSpPr>
            <a:spLocks noGrp="1"/>
          </p:cNvSpPr>
          <p:nvPr>
            <p:ph idx="1"/>
          </p:nvPr>
        </p:nvSpPr>
        <p:spPr/>
        <p:txBody>
          <a:bodyPr>
            <a:normAutofit/>
          </a:bodyPr>
          <a:lstStyle/>
          <a:p>
            <a:r>
              <a:rPr lang="en-US" altLang="zh-TW" sz="2400" dirty="0"/>
              <a:t>IEEE Signal Processing Society</a:t>
            </a:r>
            <a:r>
              <a:rPr lang="zh-TW" altLang="en-US" sz="2400" dirty="0"/>
              <a:t> </a:t>
            </a:r>
            <a:r>
              <a:rPr lang="en-US" altLang="zh-TW" sz="2400" dirty="0"/>
              <a:t>(SPS) Resource Center </a:t>
            </a:r>
            <a:r>
              <a:rPr lang="zh-TW" altLang="en-US" sz="2400" dirty="0">
                <a:latin typeface="微軟正黑體" panose="020B0604030504040204" pitchFamily="34" charset="-120"/>
                <a:ea typeface="微軟正黑體" panose="020B0604030504040204" pitchFamily="34" charset="-120"/>
              </a:rPr>
              <a:t>有一大堆演講錄影</a:t>
            </a:r>
          </a:p>
          <a:p>
            <a:endParaRPr lang="zh-TW" altLang="en-US" sz="2400" dirty="0"/>
          </a:p>
          <a:p>
            <a:endParaRPr lang="zh-TW" altLang="en-US" sz="2400" dirty="0"/>
          </a:p>
        </p:txBody>
      </p:sp>
      <p:sp>
        <p:nvSpPr>
          <p:cNvPr id="34" name="矩形: 圓角 33">
            <a:extLst>
              <a:ext uri="{FF2B5EF4-FFF2-40B4-BE49-F238E27FC236}">
                <a16:creationId xmlns:a16="http://schemas.microsoft.com/office/drawing/2014/main" id="{810EDFB4-8F3B-87F1-F0F7-0AF98C79DD80}"/>
              </a:ext>
            </a:extLst>
          </p:cNvPr>
          <p:cNvSpPr/>
          <p:nvPr/>
        </p:nvSpPr>
        <p:spPr>
          <a:xfrm>
            <a:off x="3687562" y="2744743"/>
            <a:ext cx="1319143" cy="830121"/>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Whisper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5" name="Picture 2">
            <a:extLst>
              <a:ext uri="{FF2B5EF4-FFF2-40B4-BE49-F238E27FC236}">
                <a16:creationId xmlns:a16="http://schemas.microsoft.com/office/drawing/2014/main" id="{D98FDA47-F253-674F-AF0E-E56F2B56A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785" y="257050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單箭頭接點 35">
            <a:extLst>
              <a:ext uri="{FF2B5EF4-FFF2-40B4-BE49-F238E27FC236}">
                <a16:creationId xmlns:a16="http://schemas.microsoft.com/office/drawing/2014/main" id="{D6727FD6-7AD1-4AD4-3A57-5EB51FBD358F}"/>
              </a:ext>
            </a:extLst>
          </p:cNvPr>
          <p:cNvCxnSpPr>
            <a:cxnSpLocks/>
          </p:cNvCxnSpPr>
          <p:nvPr/>
        </p:nvCxnSpPr>
        <p:spPr>
          <a:xfrm>
            <a:off x="5006705" y="3155886"/>
            <a:ext cx="454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EA540700-A8A6-1E01-E46D-20BC2DD9D003}"/>
              </a:ext>
            </a:extLst>
          </p:cNvPr>
          <p:cNvSpPr/>
          <p:nvPr/>
        </p:nvSpPr>
        <p:spPr>
          <a:xfrm>
            <a:off x="7093465" y="2593943"/>
            <a:ext cx="1990137" cy="1031757"/>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ChatGPT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8" name="Picture 4">
            <a:extLst>
              <a:ext uri="{FF2B5EF4-FFF2-40B4-BE49-F238E27FC236}">
                <a16:creationId xmlns:a16="http://schemas.microsoft.com/office/drawing/2014/main" id="{2251179A-81CB-7C1A-89DF-A03470D9C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125" y="3599126"/>
            <a:ext cx="1031757" cy="10317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F0C8A0DE-DAA5-DA55-3632-B057A1D8F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334" y="2685294"/>
            <a:ext cx="949021" cy="94902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單箭頭接點 39">
            <a:extLst>
              <a:ext uri="{FF2B5EF4-FFF2-40B4-BE49-F238E27FC236}">
                <a16:creationId xmlns:a16="http://schemas.microsoft.com/office/drawing/2014/main" id="{08A35D5C-FFC0-055D-3F24-BC2D8F724CC2}"/>
              </a:ext>
            </a:extLst>
          </p:cNvPr>
          <p:cNvCxnSpPr>
            <a:cxnSpLocks/>
          </p:cNvCxnSpPr>
          <p:nvPr/>
        </p:nvCxnSpPr>
        <p:spPr>
          <a:xfrm>
            <a:off x="3247693" y="3179616"/>
            <a:ext cx="454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62FFC067-1FC3-D954-A3ED-EF72DEE01195}"/>
              </a:ext>
            </a:extLst>
          </p:cNvPr>
          <p:cNvCxnSpPr>
            <a:cxnSpLocks/>
          </p:cNvCxnSpPr>
          <p:nvPr/>
        </p:nvCxnSpPr>
        <p:spPr>
          <a:xfrm>
            <a:off x="6566985" y="3118436"/>
            <a:ext cx="454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6FA1B271-56FD-3D3B-A06A-8022A7BDCAD9}"/>
              </a:ext>
            </a:extLst>
          </p:cNvPr>
          <p:cNvCxnSpPr>
            <a:cxnSpLocks/>
          </p:cNvCxnSpPr>
          <p:nvPr/>
        </p:nvCxnSpPr>
        <p:spPr>
          <a:xfrm>
            <a:off x="9111738" y="3109821"/>
            <a:ext cx="122100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5BC2419E-5054-27BB-B22D-EF775669F155}"/>
              </a:ext>
            </a:extLst>
          </p:cNvPr>
          <p:cNvSpPr txBox="1"/>
          <p:nvPr/>
        </p:nvSpPr>
        <p:spPr>
          <a:xfrm>
            <a:off x="3387681" y="3660941"/>
            <a:ext cx="191890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語音辨識</a:t>
            </a:r>
          </a:p>
        </p:txBody>
      </p:sp>
      <p:sp>
        <p:nvSpPr>
          <p:cNvPr id="44" name="矩形: 圓角 43">
            <a:extLst>
              <a:ext uri="{FF2B5EF4-FFF2-40B4-BE49-F238E27FC236}">
                <a16:creationId xmlns:a16="http://schemas.microsoft.com/office/drawing/2014/main" id="{E992B5D7-B7F5-C139-108D-82722164C29D}"/>
              </a:ext>
            </a:extLst>
          </p:cNvPr>
          <p:cNvSpPr/>
          <p:nvPr/>
        </p:nvSpPr>
        <p:spPr>
          <a:xfrm>
            <a:off x="7121601" y="4397817"/>
            <a:ext cx="1990137" cy="1031757"/>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ChatGPT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(Tagger)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111D0A47-9DCA-433F-45CC-828025A2660B}"/>
              </a:ext>
            </a:extLst>
          </p:cNvPr>
          <p:cNvSpPr txBox="1"/>
          <p:nvPr/>
        </p:nvSpPr>
        <p:spPr>
          <a:xfrm>
            <a:off x="6406035" y="5529953"/>
            <a:ext cx="39402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Given summarization, please give 5 most correlated tags</a:t>
            </a:r>
          </a:p>
        </p:txBody>
      </p:sp>
      <p:cxnSp>
        <p:nvCxnSpPr>
          <p:cNvPr id="47" name="直線單箭頭接點 46">
            <a:extLst>
              <a:ext uri="{FF2B5EF4-FFF2-40B4-BE49-F238E27FC236}">
                <a16:creationId xmlns:a16="http://schemas.microsoft.com/office/drawing/2014/main" id="{07A3E5C1-D330-3381-BEDB-6A7B08F42AAD}"/>
              </a:ext>
            </a:extLst>
          </p:cNvPr>
          <p:cNvCxnSpPr>
            <a:cxnSpLocks/>
          </p:cNvCxnSpPr>
          <p:nvPr/>
        </p:nvCxnSpPr>
        <p:spPr>
          <a:xfrm flipH="1">
            <a:off x="5580035" y="4913695"/>
            <a:ext cx="15415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BD8B0438-F78A-06C9-6B9D-62260E411B06}"/>
              </a:ext>
            </a:extLst>
          </p:cNvPr>
          <p:cNvSpPr txBox="1"/>
          <p:nvPr/>
        </p:nvSpPr>
        <p:spPr>
          <a:xfrm>
            <a:off x="1900892" y="4397817"/>
            <a:ext cx="3602141" cy="193899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self-supervised learning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feature extraction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transfer learning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compression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prompting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0" name="直線單箭頭接點 49">
            <a:extLst>
              <a:ext uri="{FF2B5EF4-FFF2-40B4-BE49-F238E27FC236}">
                <a16:creationId xmlns:a16="http://schemas.microsoft.com/office/drawing/2014/main" id="{B8734168-4B8B-AEB7-3A40-8C26273F9ED1}"/>
              </a:ext>
            </a:extLst>
          </p:cNvPr>
          <p:cNvCxnSpPr>
            <a:cxnSpLocks/>
          </p:cNvCxnSpPr>
          <p:nvPr/>
        </p:nvCxnSpPr>
        <p:spPr>
          <a:xfrm rot="5400000">
            <a:off x="10100529" y="3336956"/>
            <a:ext cx="454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5994D42B-C4E1-4E2E-F183-C62AE8B9D808}"/>
              </a:ext>
            </a:extLst>
          </p:cNvPr>
          <p:cNvCxnSpPr>
            <a:cxnSpLocks/>
          </p:cNvCxnSpPr>
          <p:nvPr/>
        </p:nvCxnSpPr>
        <p:spPr>
          <a:xfrm flipH="1">
            <a:off x="9243957" y="4985622"/>
            <a:ext cx="11023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19B73788-F33E-2BB5-E892-C8F2B94048C7}"/>
              </a:ext>
            </a:extLst>
          </p:cNvPr>
          <p:cNvCxnSpPr>
            <a:cxnSpLocks/>
          </p:cNvCxnSpPr>
          <p:nvPr/>
        </p:nvCxnSpPr>
        <p:spPr>
          <a:xfrm rot="5400000">
            <a:off x="10092985" y="4758487"/>
            <a:ext cx="45427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D40CFAFC-2B34-8E8E-1804-2AC34740AC20}"/>
              </a:ext>
            </a:extLst>
          </p:cNvPr>
          <p:cNvSpPr txBox="1"/>
          <p:nvPr/>
        </p:nvSpPr>
        <p:spPr>
          <a:xfrm>
            <a:off x="9880507" y="289441"/>
            <a:ext cx="23114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感謝王式珩同學</a:t>
            </a:r>
          </a:p>
        </p:txBody>
      </p:sp>
    </p:spTree>
    <p:extLst>
      <p:ext uri="{BB962C8B-B14F-4D97-AF65-F5344CB8AC3E}">
        <p14:creationId xmlns:p14="http://schemas.microsoft.com/office/powerpoint/2010/main" val="42257954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43" grpId="0"/>
      <p:bldP spid="44" grpId="0" animBg="1"/>
      <p:bldP spid="45"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4E9E4-AAB7-4446-B4AC-2FB05784FCB2}"/>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能做什麼呢？</a:t>
            </a:r>
          </a:p>
        </p:txBody>
      </p:sp>
      <p:pic>
        <p:nvPicPr>
          <p:cNvPr id="6" name="內容版面配置區 5" descr="一張含有 樣式, 像素 的圖片&#10;&#10;自動產生的描述">
            <a:extLst>
              <a:ext uri="{FF2B5EF4-FFF2-40B4-BE49-F238E27FC236}">
                <a16:creationId xmlns:a16="http://schemas.microsoft.com/office/drawing/2014/main" id="{714684DC-DDA4-913E-16C8-2A92495D0B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92522"/>
            <a:ext cx="2893595" cy="2893595"/>
          </a:xfrm>
        </p:spPr>
      </p:pic>
      <p:sp>
        <p:nvSpPr>
          <p:cNvPr id="5" name="文字方塊 4">
            <a:extLst>
              <a:ext uri="{FF2B5EF4-FFF2-40B4-BE49-F238E27FC236}">
                <a16:creationId xmlns:a16="http://schemas.microsoft.com/office/drawing/2014/main" id="{6FA76016-B857-B04D-9670-2A1CA1AE9BAA}"/>
              </a:ext>
            </a:extLst>
          </p:cNvPr>
          <p:cNvSpPr txBox="1"/>
          <p:nvPr/>
        </p:nvSpPr>
        <p:spPr>
          <a:xfrm>
            <a:off x="4805083" y="612723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https://youtu.be/A-6c584jxX8?si=od_UF9cdBsChyQJU</a:t>
            </a:r>
          </a:p>
        </p:txBody>
      </p:sp>
      <p:pic>
        <p:nvPicPr>
          <p:cNvPr id="7" name="圖片 6">
            <a:extLst>
              <a:ext uri="{FF2B5EF4-FFF2-40B4-BE49-F238E27FC236}">
                <a16:creationId xmlns:a16="http://schemas.microsoft.com/office/drawing/2014/main" id="{807E7D88-81D7-791C-B4FC-26A19E811B9A}"/>
              </a:ext>
            </a:extLst>
          </p:cNvPr>
          <p:cNvPicPr>
            <a:picLocks noChangeAspect="1"/>
          </p:cNvPicPr>
          <p:nvPr/>
        </p:nvPicPr>
        <p:blipFill>
          <a:blip r:embed="rId3"/>
          <a:stretch>
            <a:fillRect/>
          </a:stretch>
        </p:blipFill>
        <p:spPr>
          <a:xfrm>
            <a:off x="4090183" y="1486343"/>
            <a:ext cx="7525800" cy="4505954"/>
          </a:xfrm>
          <a:prstGeom prst="rect">
            <a:avLst/>
          </a:prstGeom>
        </p:spPr>
      </p:pic>
    </p:spTree>
    <p:extLst>
      <p:ext uri="{BB962C8B-B14F-4D97-AF65-F5344CB8AC3E}">
        <p14:creationId xmlns:p14="http://schemas.microsoft.com/office/powerpoint/2010/main" val="19115359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TotalTime>
  <Words>1542</Words>
  <Application>Microsoft Office PowerPoint</Application>
  <PresentationFormat>寬螢幕</PresentationFormat>
  <Paragraphs>270</Paragraphs>
  <Slides>33</Slides>
  <Notes>12</Notes>
  <HiddenSlides>0</HiddenSlides>
  <MMClips>4</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33</vt:i4>
      </vt:variant>
    </vt:vector>
  </HeadingPairs>
  <TitlesOfParts>
    <vt:vector size="48" baseType="lpstr">
      <vt:lpstr>Helvetica Neue</vt:lpstr>
      <vt:lpstr>Signifier</vt:lpstr>
      <vt:lpstr>Soehne</vt:lpstr>
      <vt:lpstr>Söhne</vt:lpstr>
      <vt:lpstr>微軟正黑體</vt:lpstr>
      <vt:lpstr>Aptos</vt:lpstr>
      <vt:lpstr>Aptos Display</vt:lpstr>
      <vt:lpstr>Arial</vt:lpstr>
      <vt:lpstr>Arial</vt:lpstr>
      <vt:lpstr>Calibri</vt:lpstr>
      <vt:lpstr>Calibri Light</vt:lpstr>
      <vt:lpstr>Roboto</vt:lpstr>
      <vt:lpstr>1_Office 佈景主題</vt:lpstr>
      <vt:lpstr>2_Office 佈景主題</vt:lpstr>
      <vt:lpstr>3_Office 佈景主題</vt:lpstr>
      <vt:lpstr>今日的生成式人工智慧 厲害在哪裡</vt:lpstr>
      <vt:lpstr>從專才到通才</vt:lpstr>
      <vt:lpstr>邁向通才的生成式人工智慧</vt:lpstr>
      <vt:lpstr>邁向通才的生成式人工智慧能做什麼？</vt:lpstr>
      <vt:lpstr>PowerPoint 簡報</vt:lpstr>
      <vt:lpstr>ChatGPT 算是個 ……</vt:lpstr>
      <vt:lpstr>ChatGPT 能做什麼呢？</vt:lpstr>
      <vt:lpstr>ChatGPT 能做什麼呢？</vt:lpstr>
      <vt:lpstr>ChatGPT 能做什麼呢？</vt:lpstr>
      <vt:lpstr>ChatGPT 能做什麼呢？</vt:lpstr>
      <vt:lpstr>PowerPoint 簡報</vt:lpstr>
      <vt:lpstr>PowerPoint 簡報</vt:lpstr>
      <vt:lpstr>PowerPoint 簡報</vt:lpstr>
      <vt:lpstr>PowerPoint 簡報</vt:lpstr>
      <vt:lpstr>ChatGPT 能做什麼呢？</vt:lpstr>
      <vt:lpstr>ChatGPT 能做什麼呢？</vt:lpstr>
      <vt:lpstr>ChatGPT 能做什麼呢？</vt:lpstr>
      <vt:lpstr>ChatGPT 能做什麼呢？</vt:lpstr>
      <vt:lpstr>影片生成 Sora</vt:lpstr>
      <vt:lpstr>影片生成 Sora</vt:lpstr>
      <vt:lpstr>影片生成 Sora</vt:lpstr>
      <vt:lpstr>PowerPoint 簡報</vt:lpstr>
      <vt:lpstr>這些人工智慧在「想」些什麼？</vt:lpstr>
      <vt:lpstr>這些人工智慧在「想」些什麼？</vt:lpstr>
      <vt:lpstr>PowerPoint 簡報</vt:lpstr>
      <vt:lpstr>全面評估模型並不容易</vt:lpstr>
      <vt:lpstr>全面評估模型並不容易</vt:lpstr>
      <vt:lpstr>全面評估模型並不容易</vt:lpstr>
      <vt:lpstr>全面評估模型並不容易</vt:lpstr>
      <vt:lpstr>防止說出有害的內容</vt:lpstr>
      <vt:lpstr>防止說出有害的內容</vt:lpstr>
      <vt:lpstr>PowerPoint 簡報</vt:lpstr>
      <vt:lpstr>人工智慧經歷了什麼才變成通才的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今日的生成式人工智慧 厲害在哪裡</dc:title>
  <dc:creator>Hung-yi Lee</dc:creator>
  <cp:lastModifiedBy>Hung-yi Lee</cp:lastModifiedBy>
  <cp:revision>21</cp:revision>
  <dcterms:created xsi:type="dcterms:W3CDTF">2024-02-22T17:27:30Z</dcterms:created>
  <dcterms:modified xsi:type="dcterms:W3CDTF">2024-02-23T05:23:14Z</dcterms:modified>
</cp:coreProperties>
</file>